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61" r:id="rId4"/>
    <p:sldId id="338" r:id="rId5"/>
    <p:sldId id="339" r:id="rId6"/>
    <p:sldId id="340" r:id="rId7"/>
    <p:sldId id="262" r:id="rId8"/>
    <p:sldId id="263" r:id="rId9"/>
    <p:sldId id="264" r:id="rId10"/>
    <p:sldId id="265" r:id="rId11"/>
    <p:sldId id="266" r:id="rId12"/>
    <p:sldId id="267" r:id="rId13"/>
    <p:sldId id="268" r:id="rId14"/>
    <p:sldId id="297" r:id="rId15"/>
    <p:sldId id="269" r:id="rId16"/>
    <p:sldId id="270" r:id="rId17"/>
    <p:sldId id="301" r:id="rId18"/>
    <p:sldId id="271" r:id="rId19"/>
    <p:sldId id="272" r:id="rId20"/>
    <p:sldId id="304" r:id="rId21"/>
    <p:sldId id="303" r:id="rId22"/>
    <p:sldId id="273" r:id="rId23"/>
    <p:sldId id="274" r:id="rId24"/>
    <p:sldId id="307" r:id="rId25"/>
    <p:sldId id="306" r:id="rId26"/>
    <p:sldId id="275" r:id="rId27"/>
    <p:sldId id="309" r:id="rId28"/>
    <p:sldId id="308" r:id="rId29"/>
    <p:sldId id="280" r:id="rId30"/>
    <p:sldId id="328" r:id="rId31"/>
    <p:sldId id="327" r:id="rId32"/>
    <p:sldId id="329" r:id="rId33"/>
    <p:sldId id="282" r:id="rId34"/>
    <p:sldId id="331" r:id="rId35"/>
    <p:sldId id="337" r:id="rId36"/>
    <p:sldId id="342" r:id="rId37"/>
    <p:sldId id="341" r:id="rId38"/>
    <p:sldId id="343" r:id="rId39"/>
    <p:sldId id="344" r:id="rId40"/>
    <p:sldId id="336" r:id="rId41"/>
    <p:sldId id="335" r:id="rId42"/>
    <p:sldId id="334" r:id="rId43"/>
    <p:sldId id="346" r:id="rId44"/>
    <p:sldId id="345" r:id="rId45"/>
    <p:sldId id="368" r:id="rId46"/>
    <p:sldId id="369" r:id="rId47"/>
    <p:sldId id="367" r:id="rId48"/>
    <p:sldId id="370" r:id="rId49"/>
    <p:sldId id="371" r:id="rId50"/>
    <p:sldId id="378" r:id="rId51"/>
    <p:sldId id="373" r:id="rId52"/>
    <p:sldId id="379" r:id="rId53"/>
    <p:sldId id="372" r:id="rId54"/>
    <p:sldId id="374" r:id="rId55"/>
    <p:sldId id="375" r:id="rId56"/>
    <p:sldId id="376" r:id="rId57"/>
    <p:sldId id="353" r:id="rId58"/>
    <p:sldId id="352" r:id="rId59"/>
    <p:sldId id="350" r:id="rId60"/>
    <p:sldId id="348" r:id="rId61"/>
    <p:sldId id="347" r:id="rId62"/>
    <p:sldId id="355" r:id="rId63"/>
    <p:sldId id="359" r:id="rId64"/>
    <p:sldId id="360" r:id="rId65"/>
    <p:sldId id="361" r:id="rId66"/>
    <p:sldId id="377" r:id="rId67"/>
    <p:sldId id="365" r:id="rId68"/>
    <p:sldId id="33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681" autoAdjust="0"/>
  </p:normalViewPr>
  <p:slideViewPr>
    <p:cSldViewPr>
      <p:cViewPr varScale="1">
        <p:scale>
          <a:sx n="66" d="100"/>
          <a:sy n="66" d="100"/>
        </p:scale>
        <p:origin x="-1506" y="-150"/>
      </p:cViewPr>
      <p:guideLst>
        <p:guide orient="horz" pos="2160"/>
        <p:guide pos="2880"/>
      </p:guideLst>
    </p:cSldViewPr>
  </p:slideViewPr>
  <p:outlineViewPr>
    <p:cViewPr>
      <p:scale>
        <a:sx n="33" d="100"/>
        <a:sy n="33" d="100"/>
      </p:scale>
      <p:origin x="0" y="161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C308EE-BD54-4E5B-86AA-96346829437B}" type="datetimeFigureOut">
              <a:rPr lang="en-US" smtClean="0"/>
              <a:pPr/>
              <a:t>3/23/2018</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79D527CE-AF5A-464A-AC85-945532AA4C5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308EE-BD54-4E5B-86AA-96346829437B}" type="datetimeFigureOut">
              <a:rPr lang="en-US" smtClean="0"/>
              <a:pPr/>
              <a:t>3/23/2018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308EE-BD54-4E5B-86AA-96346829437B}" type="datetimeFigureOut">
              <a:rPr lang="en-US" smtClean="0"/>
              <a:pPr/>
              <a:t>3/23/2018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308EE-BD54-4E5B-86AA-96346829437B}" type="datetimeFigureOut">
              <a:rPr lang="en-US" smtClean="0"/>
              <a:pPr/>
              <a:t>3/23/2018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C308EE-BD54-4E5B-86AA-96346829437B}" type="datetimeFigureOut">
              <a:rPr lang="en-US" smtClean="0"/>
              <a:pPr/>
              <a:t>3/23/2018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D527CE-AF5A-464A-AC85-945532AA4C5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C308EE-BD54-4E5B-86AA-96346829437B}" type="datetimeFigureOut">
              <a:rPr lang="en-US" smtClean="0"/>
              <a:pPr/>
              <a:t>3/23/2018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C308EE-BD54-4E5B-86AA-96346829437B}" type="datetimeFigureOut">
              <a:rPr lang="en-US" smtClean="0"/>
              <a:pPr/>
              <a:t>3/23/2018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C308EE-BD54-4E5B-86AA-96346829437B}" type="datetimeFigureOut">
              <a:rPr lang="en-US" smtClean="0"/>
              <a:pPr/>
              <a:t>3/23/2018</a:t>
            </a:fld>
            <a:endParaRPr lang="en-IN"/>
          </a:p>
        </p:txBody>
      </p:sp>
      <p:sp>
        <p:nvSpPr>
          <p:cNvPr id="8" name="Slide Number Placeholder 7"/>
          <p:cNvSpPr>
            <a:spLocks noGrp="1"/>
          </p:cNvSpPr>
          <p:nvPr>
            <p:ph type="sldNum" sz="quarter" idx="11"/>
          </p:nvPr>
        </p:nvSpPr>
        <p:spPr/>
        <p:txBody>
          <a:bodyPr/>
          <a:lstStyle/>
          <a:p>
            <a:fld id="{79D527CE-AF5A-464A-AC85-945532AA4C55}"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308EE-BD54-4E5B-86AA-96346829437B}" type="datetimeFigureOut">
              <a:rPr lang="en-US" smtClean="0"/>
              <a:pPr/>
              <a:t>3/23/2018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C308EE-BD54-4E5B-86AA-96346829437B}" type="datetimeFigureOut">
              <a:rPr lang="en-US" smtClean="0"/>
              <a:pPr/>
              <a:t>3/23/2018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156448" y="6422064"/>
            <a:ext cx="762000" cy="365125"/>
          </a:xfrm>
        </p:spPr>
        <p:txBody>
          <a:bodyPr/>
          <a:lstStyle/>
          <a:p>
            <a:fld id="{79D527CE-AF5A-464A-AC85-945532AA4C5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8C308EE-BD54-4E5B-86AA-96346829437B}" type="datetimeFigureOut">
              <a:rPr lang="en-US" smtClean="0"/>
              <a:pPr/>
              <a:t>3/23/2018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D527CE-AF5A-464A-AC85-945532AA4C5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8C308EE-BD54-4E5B-86AA-96346829437B}" type="datetimeFigureOut">
              <a:rPr lang="en-US" smtClean="0"/>
              <a:pPr/>
              <a:t>3/23/2018</a:t>
            </a:fld>
            <a:endParaRPr lang="en-IN"/>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N"/>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9D527CE-AF5A-464A-AC85-945532AA4C55}"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hyatiinstituteofphysiotherapy.com/course-bpt-bachelor-of-physiotherapy.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edadmbjmc.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0768" y="0"/>
            <a:ext cx="10009112" cy="3933056"/>
          </a:xfrm>
        </p:spPr>
        <p:txBody>
          <a:bodyPr>
            <a:normAutofit/>
          </a:bodyPr>
          <a:lstStyle/>
          <a:p>
            <a:pPr algn="ctr"/>
            <a:r>
              <a:rPr lang="en-US" sz="5400" dirty="0" smtClean="0">
                <a:latin typeface="Bernard MT Condensed" pitchFamily="18" charset="0"/>
              </a:rPr>
              <a:t>ANANYA COLLEGE OF </a:t>
            </a:r>
            <a:br>
              <a:rPr lang="en-US" sz="5400" dirty="0" smtClean="0">
                <a:latin typeface="Bernard MT Condensed" pitchFamily="18" charset="0"/>
              </a:rPr>
            </a:br>
            <a:r>
              <a:rPr lang="en-US" sz="5400" dirty="0" smtClean="0">
                <a:latin typeface="Bernard MT Condensed" pitchFamily="18" charset="0"/>
              </a:rPr>
              <a:t> PHYSIOTHERAPY</a:t>
            </a:r>
            <a:endParaRPr lang="en-IN" sz="5400" dirty="0">
              <a:latin typeface="Bernard MT Condensed" pitchFamily="18" charset="0"/>
            </a:endParaRPr>
          </a:p>
        </p:txBody>
      </p:sp>
      <p:sp>
        <p:nvSpPr>
          <p:cNvPr id="3" name="Subtitle 2"/>
          <p:cNvSpPr>
            <a:spLocks noGrp="1"/>
          </p:cNvSpPr>
          <p:nvPr>
            <p:ph type="subTitle" idx="1"/>
          </p:nvPr>
        </p:nvSpPr>
        <p:spPr>
          <a:xfrm>
            <a:off x="6215074" y="5143512"/>
            <a:ext cx="2714644" cy="1714488"/>
          </a:xfrm>
        </p:spPr>
        <p:txBody>
          <a:bodyPr>
            <a:normAutofit fontScale="62500" lnSpcReduction="20000"/>
          </a:bodyPr>
          <a:lstStyle/>
          <a:p>
            <a:r>
              <a:rPr lang="en-IN" sz="3100" dirty="0" smtClean="0">
                <a:solidFill>
                  <a:schemeClr val="bg1"/>
                </a:solidFill>
                <a:latin typeface="Bernard MT Condensed" pitchFamily="18" charset="0"/>
              </a:rPr>
              <a:t>Op. Sindabad Hotel</a:t>
            </a:r>
          </a:p>
          <a:p>
            <a:r>
              <a:rPr lang="en-IN" sz="3100" dirty="0" smtClean="0">
                <a:solidFill>
                  <a:schemeClr val="bg1"/>
                </a:solidFill>
                <a:latin typeface="Bernard MT Condensed" pitchFamily="18" charset="0"/>
              </a:rPr>
              <a:t>Ahmedabad- </a:t>
            </a:r>
            <a:r>
              <a:rPr lang="en-IN" sz="3100" dirty="0" err="1" smtClean="0">
                <a:solidFill>
                  <a:schemeClr val="bg1"/>
                </a:solidFill>
                <a:latin typeface="Bernard MT Condensed" pitchFamily="18" charset="0"/>
              </a:rPr>
              <a:t>Mehsana</a:t>
            </a:r>
            <a:r>
              <a:rPr lang="en-IN" sz="3100" dirty="0" smtClean="0">
                <a:solidFill>
                  <a:schemeClr val="bg1"/>
                </a:solidFill>
                <a:latin typeface="Bernard MT Condensed" pitchFamily="18" charset="0"/>
              </a:rPr>
              <a:t> HWY</a:t>
            </a:r>
          </a:p>
          <a:p>
            <a:r>
              <a:rPr lang="en-IN" sz="3100" dirty="0" smtClean="0">
                <a:solidFill>
                  <a:schemeClr val="bg1"/>
                </a:solidFill>
                <a:latin typeface="Bernard MT Condensed" pitchFamily="18" charset="0"/>
              </a:rPr>
              <a:t>Kalol - 382721,</a:t>
            </a:r>
          </a:p>
          <a:p>
            <a:r>
              <a:rPr lang="en-IN" sz="3100" dirty="0" smtClean="0">
                <a:solidFill>
                  <a:schemeClr val="bg1"/>
                </a:solidFill>
                <a:latin typeface="Bernard MT Condensed" pitchFamily="18" charset="0"/>
              </a:rPr>
              <a:t>Dist-</a:t>
            </a:r>
            <a:r>
              <a:rPr lang="en-IN" sz="3100" dirty="0" err="1" smtClean="0">
                <a:solidFill>
                  <a:schemeClr val="bg1"/>
                </a:solidFill>
                <a:latin typeface="Bernard MT Condensed" pitchFamily="18" charset="0"/>
              </a:rPr>
              <a:t>Gandhinagar</a:t>
            </a:r>
            <a:r>
              <a:rPr lang="en-IN" sz="3100" dirty="0" smtClean="0">
                <a:solidFill>
                  <a:schemeClr val="bg1"/>
                </a:solidFill>
                <a:latin typeface="Bernard MT Condensed" pitchFamily="18" charset="0"/>
              </a:rPr>
              <a:t>, Gujarat, India</a:t>
            </a:r>
          </a:p>
          <a:p>
            <a:endParaRPr lang="en-IN" dirty="0">
              <a:solidFill>
                <a:schemeClr val="bg1"/>
              </a:solidFill>
              <a:latin typeface="Bernard MT Condense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ELIGIBILITY CRITERIA</a:t>
            </a:r>
            <a:r>
              <a:rPr lang="en-US" b="1" dirty="0" smtClean="0"/>
              <a:t/>
            </a:r>
            <a:br>
              <a:rPr lang="en-US" b="1" dirty="0" smtClean="0"/>
            </a:br>
            <a:endParaRPr lang="en-IN" dirty="0"/>
          </a:p>
        </p:txBody>
      </p:sp>
      <p:sp>
        <p:nvSpPr>
          <p:cNvPr id="3" name="Content Placeholder 2"/>
          <p:cNvSpPr>
            <a:spLocks noGrp="1"/>
          </p:cNvSpPr>
          <p:nvPr>
            <p:ph idx="1"/>
          </p:nvPr>
        </p:nvSpPr>
        <p:spPr/>
        <p:txBody>
          <a:bodyPr>
            <a:normAutofit fontScale="92500"/>
          </a:bodyPr>
          <a:lstStyle/>
          <a:p>
            <a:r>
              <a:rPr lang="en-IN" dirty="0" smtClean="0">
                <a:solidFill>
                  <a:schemeClr val="accent1">
                    <a:lumMod val="75000"/>
                  </a:schemeClr>
                </a:solidFill>
                <a:latin typeface="Aharoni" pitchFamily="2" charset="-79"/>
                <a:cs typeface="Aharoni" pitchFamily="2" charset="-79"/>
              </a:rPr>
              <a:t>Candidate must have passed at the external evaluation in Higher Secondary examination under 10+2 education pattern or equivalent examination with Physics, Chemistry, Biology, and English subjects.</a:t>
            </a:r>
            <a:endParaRPr lang="en-US" dirty="0" smtClean="0">
              <a:solidFill>
                <a:schemeClr val="accent1">
                  <a:lumMod val="75000"/>
                </a:schemeClr>
              </a:solidFill>
              <a:latin typeface="Aharoni" pitchFamily="2" charset="-79"/>
              <a:cs typeface="Aharoni" pitchFamily="2" charset="-79"/>
            </a:endParaRPr>
          </a:p>
          <a:p>
            <a:r>
              <a:rPr lang="en-IN" dirty="0" smtClean="0">
                <a:solidFill>
                  <a:schemeClr val="accent1">
                    <a:lumMod val="75000"/>
                  </a:schemeClr>
                </a:solidFill>
                <a:latin typeface="Aharoni" pitchFamily="2" charset="-79"/>
                <a:cs typeface="Aharoni" pitchFamily="2" charset="-79"/>
              </a:rPr>
              <a:t>Eligible Candidate should have completed the age of 17 years by 31st December of the year of his / her joining the Physiotherapy college Ahmedabad</a:t>
            </a:r>
            <a:r>
              <a:rPr lang="en-IN" dirty="0" smtClean="0">
                <a:latin typeface="Aharoni" pitchFamily="2" charset="-79"/>
                <a:cs typeface="Aharoni" pitchFamily="2" charset="-79"/>
              </a:rPr>
              <a:t>.</a:t>
            </a:r>
            <a:endParaRPr lang="en-US" dirty="0" smtClean="0">
              <a:latin typeface="Aharoni" pitchFamily="2" charset="-79"/>
              <a:cs typeface="Aharoni" pitchFamily="2" charset="-79"/>
            </a:endParaRPr>
          </a:p>
          <a:p>
            <a:endParaRPr lang="en-IN"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Facilities</a:t>
            </a:r>
            <a:r>
              <a:rPr lang="en-US" b="1" dirty="0" smtClean="0">
                <a:latin typeface="Aharoni" pitchFamily="2" charset="-79"/>
                <a:cs typeface="Aharoni" pitchFamily="2" charset="-79"/>
              </a:rPr>
              <a:t/>
            </a:r>
            <a:br>
              <a:rPr lang="en-US" b="1" dirty="0" smtClean="0">
                <a:latin typeface="Aharoni" pitchFamily="2" charset="-79"/>
                <a:cs typeface="Aharoni" pitchFamily="2" charset="-79"/>
              </a:rPr>
            </a:br>
            <a:endParaRPr lang="en-IN" dirty="0">
              <a:latin typeface="Aharoni" pitchFamily="2" charset="-79"/>
              <a:cs typeface="Aharoni" pitchFamily="2" charset="-79"/>
            </a:endParaRPr>
          </a:p>
        </p:txBody>
      </p:sp>
      <p:sp>
        <p:nvSpPr>
          <p:cNvPr id="3" name="Content Placeholder 2"/>
          <p:cNvSpPr>
            <a:spLocks noGrp="1"/>
          </p:cNvSpPr>
          <p:nvPr>
            <p:ph idx="1"/>
          </p:nvPr>
        </p:nvSpPr>
        <p:spPr>
          <a:xfrm>
            <a:off x="323528" y="1052736"/>
            <a:ext cx="8064896" cy="5328592"/>
          </a:xfrm>
        </p:spPr>
        <p:txBody>
          <a:bodyPr>
            <a:noAutofit/>
          </a:bodyPr>
          <a:lstStyle/>
          <a:p>
            <a:r>
              <a:rPr lang="en-IN" sz="2400" dirty="0" smtClean="0">
                <a:solidFill>
                  <a:schemeClr val="accent1">
                    <a:lumMod val="75000"/>
                  </a:schemeClr>
                </a:solidFill>
                <a:latin typeface="Aharoni" pitchFamily="2" charset="-79"/>
                <a:cs typeface="Aharoni" pitchFamily="2" charset="-79"/>
              </a:rPr>
              <a:t>The physiotherapy college is situated at Kalol, 20 km away from Ahmadabad. College is located in the </a:t>
            </a:r>
            <a:r>
              <a:rPr lang="en-IN" sz="2400" dirty="0" smtClean="0">
                <a:solidFill>
                  <a:schemeClr val="bg1"/>
                </a:solidFill>
                <a:latin typeface="Aharoni" pitchFamily="2" charset="-79"/>
                <a:cs typeface="Aharoni" pitchFamily="2" charset="-79"/>
              </a:rPr>
              <a:t>discipline and serene premises of KIRC </a:t>
            </a:r>
            <a:r>
              <a:rPr lang="en-IN" sz="2400" dirty="0" smtClean="0">
                <a:solidFill>
                  <a:schemeClr val="accent1">
                    <a:lumMod val="75000"/>
                  </a:schemeClr>
                </a:solidFill>
                <a:latin typeface="Aharoni" pitchFamily="2" charset="-79"/>
                <a:cs typeface="Aharoni" pitchFamily="2" charset="-79"/>
              </a:rPr>
              <a:t>.</a:t>
            </a:r>
          </a:p>
          <a:p>
            <a:r>
              <a:rPr lang="en-IN" sz="2400" dirty="0" smtClean="0">
                <a:solidFill>
                  <a:schemeClr val="accent1">
                    <a:lumMod val="75000"/>
                  </a:schemeClr>
                </a:solidFill>
                <a:latin typeface="Aharoni" pitchFamily="2" charset="-79"/>
                <a:cs typeface="Aharoni" pitchFamily="2" charset="-79"/>
              </a:rPr>
              <a:t>The green &amp; clean and pollution free area of cantonment provides a great environment for all rounder development of the students in academic, clinical &amp; extracurricular field.</a:t>
            </a:r>
            <a:endParaRPr lang="en-US" sz="2400" dirty="0" smtClean="0">
              <a:solidFill>
                <a:schemeClr val="accent1">
                  <a:lumMod val="75000"/>
                </a:schemeClr>
              </a:solidFill>
              <a:latin typeface="Aharoni" pitchFamily="2" charset="-79"/>
              <a:cs typeface="Aharoni" pitchFamily="2" charset="-79"/>
            </a:endParaRPr>
          </a:p>
          <a:p>
            <a:r>
              <a:rPr lang="en-IN" sz="2400" dirty="0" smtClean="0">
                <a:solidFill>
                  <a:schemeClr val="accent1">
                    <a:lumMod val="75000"/>
                  </a:schemeClr>
                </a:solidFill>
                <a:latin typeface="Aharoni" pitchFamily="2" charset="-79"/>
                <a:cs typeface="Aharoni" pitchFamily="2" charset="-79"/>
              </a:rPr>
              <a:t>The entire premises including </a:t>
            </a:r>
            <a:r>
              <a:rPr lang="en-IN" sz="2400" dirty="0" smtClean="0">
                <a:solidFill>
                  <a:schemeClr val="bg1"/>
                </a:solidFill>
                <a:latin typeface="Aharoni" pitchFamily="2" charset="-79"/>
                <a:cs typeface="Aharoni" pitchFamily="2" charset="-79"/>
              </a:rPr>
              <a:t>classrooms, library, laboratories and auditorium is under CCTV surveillance </a:t>
            </a:r>
            <a:r>
              <a:rPr lang="en-IN" sz="2400" dirty="0" smtClean="0">
                <a:solidFill>
                  <a:schemeClr val="accent1">
                    <a:lumMod val="75000"/>
                  </a:schemeClr>
                </a:solidFill>
                <a:latin typeface="Aharoni" pitchFamily="2" charset="-79"/>
                <a:cs typeface="Aharoni" pitchFamily="2" charset="-79"/>
              </a:rPr>
              <a:t>for the discipline and safety purpose.</a:t>
            </a:r>
          </a:p>
          <a:p>
            <a:r>
              <a:rPr lang="en-IN" sz="2400" dirty="0" smtClean="0">
                <a:solidFill>
                  <a:schemeClr val="accent1">
                    <a:lumMod val="75000"/>
                  </a:schemeClr>
                </a:solidFill>
                <a:latin typeface="Aharoni" pitchFamily="2" charset="-79"/>
                <a:cs typeface="Aharoni" pitchFamily="2" charset="-79"/>
              </a:rPr>
              <a:t>The college management is keen to work consistently on development &amp; improvement of total quality education and career up gradation by </a:t>
            </a:r>
            <a:r>
              <a:rPr lang="en-IN" sz="2400" dirty="0" smtClean="0">
                <a:solidFill>
                  <a:schemeClr val="bg1"/>
                </a:solidFill>
                <a:latin typeface="Aharoni" pitchFamily="2" charset="-79"/>
                <a:cs typeface="Aharoni" pitchFamily="2" charset="-79"/>
              </a:rPr>
              <a:t>expertise academic &amp; clinical facilities.</a:t>
            </a:r>
            <a:endParaRPr lang="en-US" sz="2400" dirty="0" smtClean="0">
              <a:solidFill>
                <a:schemeClr val="bg1"/>
              </a:solidFill>
              <a:latin typeface="Aharoni" pitchFamily="2" charset="-79"/>
              <a:cs typeface="Aharoni" pitchFamily="2" charset="-79"/>
            </a:endParaRPr>
          </a:p>
          <a:p>
            <a:endParaRPr lang="en-IN"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Class rooms</a:t>
            </a:r>
            <a:r>
              <a:rPr lang="en-US" b="1" dirty="0" smtClean="0">
                <a:solidFill>
                  <a:schemeClr val="bg1"/>
                </a:solidFill>
              </a:rPr>
              <a:t/>
            </a:r>
            <a:br>
              <a:rPr lang="en-US" b="1"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accent1">
                    <a:lumMod val="75000"/>
                  </a:schemeClr>
                </a:solidFill>
                <a:latin typeface="Aharoni" pitchFamily="2" charset="-79"/>
                <a:cs typeface="Aharoni" pitchFamily="2" charset="-79"/>
              </a:rPr>
              <a:t>The class rooms are well ventilated and enough spacious to accommodate 60 students. </a:t>
            </a:r>
          </a:p>
          <a:p>
            <a:r>
              <a:rPr lang="en-IN" dirty="0" smtClean="0">
                <a:solidFill>
                  <a:schemeClr val="accent1">
                    <a:lumMod val="75000"/>
                  </a:schemeClr>
                </a:solidFill>
                <a:latin typeface="Aharoni" pitchFamily="2" charset="-79"/>
                <a:cs typeface="Aharoni" pitchFamily="2" charset="-79"/>
              </a:rPr>
              <a:t>All class rooms are well equipped audio visual aids with LCD projectors, </a:t>
            </a:r>
            <a:r>
              <a:rPr lang="en-IN" dirty="0" smtClean="0">
                <a:solidFill>
                  <a:schemeClr val="accent1">
                    <a:lumMod val="75000"/>
                  </a:schemeClr>
                </a:solidFill>
                <a:latin typeface="Aharoni" pitchFamily="2" charset="-79"/>
                <a:cs typeface="Aharoni" pitchFamily="2" charset="-79"/>
              </a:rPr>
              <a:t>Charts </a:t>
            </a:r>
            <a:r>
              <a:rPr lang="en-IN" dirty="0" smtClean="0">
                <a:solidFill>
                  <a:schemeClr val="accent1">
                    <a:lumMod val="75000"/>
                  </a:schemeClr>
                </a:solidFill>
                <a:latin typeface="Aharoni" pitchFamily="2" charset="-79"/>
                <a:cs typeface="Aharoni" pitchFamily="2" charset="-79"/>
              </a:rPr>
              <a:t>&amp; models.</a:t>
            </a:r>
            <a:endParaRPr lang="en-US" dirty="0" smtClean="0">
              <a:solidFill>
                <a:schemeClr val="accent1">
                  <a:lumMod val="75000"/>
                </a:schemeClr>
              </a:solidFill>
              <a:latin typeface="Aharoni" pitchFamily="2" charset="-79"/>
              <a:cs typeface="Aharoni" pitchFamily="2" charset="-79"/>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endParaRPr lang="en-US" sz="6000" dirty="0" smtClean="0"/>
          </a:p>
          <a:p>
            <a:pPr>
              <a:buNone/>
            </a:pPr>
            <a:endParaRPr lang="en-US" sz="6000" dirty="0"/>
          </a:p>
        </p:txBody>
      </p:sp>
      <p:pic>
        <p:nvPicPr>
          <p:cNvPr id="3075" name="Picture 3" descr="C:\Users\ACP\Desktop\IMG_54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098" name="Picture 2" descr="C:\Users\ACP\Desktop\IMG_5496.jpg"/>
          <p:cNvPicPr>
            <a:picLocks noChangeAspect="1" noChangeArrowheads="1"/>
          </p:cNvPicPr>
          <p:nvPr/>
        </p:nvPicPr>
        <p:blipFill>
          <a:blip r:embed="rId2" cstate="print"/>
          <a:srcRect/>
          <a:stretch>
            <a:fillRect/>
          </a:stretch>
        </p:blipFill>
        <p:spPr bwMode="auto">
          <a:xfrm>
            <a:off x="251520" y="188640"/>
            <a:ext cx="8640960" cy="63367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dirty="0" smtClean="0">
                <a:solidFill>
                  <a:schemeClr val="bg1"/>
                </a:solidFill>
                <a:latin typeface="Aharoni" pitchFamily="2" charset="-79"/>
                <a:cs typeface="Aharoni" pitchFamily="2" charset="-79"/>
              </a:rPr>
              <a:t>Library</a:t>
            </a:r>
            <a:r>
              <a:rPr lang="en-US" dirty="0" smtClean="0">
                <a:solidFill>
                  <a:schemeClr val="bg1"/>
                </a:solidFill>
                <a:latin typeface="Aharoni" pitchFamily="2" charset="-79"/>
                <a:cs typeface="Aharoni" pitchFamily="2" charset="-79"/>
              </a:rPr>
              <a:t/>
            </a:r>
            <a:br>
              <a:rPr lang="en-US"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normAutofit lnSpcReduction="10000"/>
          </a:bodyPr>
          <a:lstStyle/>
          <a:p>
            <a:r>
              <a:rPr lang="en-IN" dirty="0" smtClean="0">
                <a:solidFill>
                  <a:schemeClr val="accent1">
                    <a:lumMod val="75000"/>
                  </a:schemeClr>
                </a:solidFill>
              </a:rPr>
              <a:t>“</a:t>
            </a:r>
            <a:r>
              <a:rPr lang="en-IN" dirty="0" smtClean="0">
                <a:solidFill>
                  <a:schemeClr val="accent1">
                    <a:lumMod val="75000"/>
                  </a:schemeClr>
                </a:solidFill>
                <a:latin typeface="Aharoni" pitchFamily="2" charset="-79"/>
                <a:cs typeface="Aharoni" pitchFamily="2" charset="-79"/>
              </a:rPr>
              <a:t>A blessed companion is the book, A book that fitly chosen, is a lifelong friend.” </a:t>
            </a:r>
          </a:p>
          <a:p>
            <a:r>
              <a:rPr lang="en-IN" dirty="0" smtClean="0">
                <a:solidFill>
                  <a:schemeClr val="accent1">
                    <a:lumMod val="75000"/>
                  </a:schemeClr>
                </a:solidFill>
                <a:latin typeface="Aharoni" pitchFamily="2" charset="-79"/>
                <a:cs typeface="Aharoni" pitchFamily="2" charset="-79"/>
              </a:rPr>
              <a:t>The college library provides well balanced collection of wide range of books, E- Books, journals; important collection of relevant CD’s and high speed internet facilities with ergonomically arranged table and chairs</a:t>
            </a:r>
            <a:endParaRPr lang="en-US" dirty="0">
              <a:solidFill>
                <a:schemeClr val="accent1">
                  <a:lumMod val="75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8" name="Content Placeholder 7"/>
          <p:cNvSpPr>
            <a:spLocks noGrp="1"/>
          </p:cNvSpPr>
          <p:nvPr>
            <p:ph idx="1"/>
          </p:nvPr>
        </p:nvSpPr>
        <p:spPr/>
        <p:txBody>
          <a:bodyPr/>
          <a:lstStyle/>
          <a:p>
            <a:endParaRPr lang="en-US" dirty="0" smtClean="0"/>
          </a:p>
          <a:p>
            <a:endParaRPr lang="en-US" dirty="0" smtClean="0"/>
          </a:p>
        </p:txBody>
      </p:sp>
      <p:pic>
        <p:nvPicPr>
          <p:cNvPr id="5122" name="Picture 2" descr="C:\Users\ACP\Desktop\IMG_5511.jpg"/>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6146" name="Picture 2" descr="C:\Users\ACP\Desktop\IMG_5513.jpg"/>
          <p:cNvPicPr>
            <a:picLocks noChangeAspect="1" noChangeArrowheads="1"/>
          </p:cNvPicPr>
          <p:nvPr/>
        </p:nvPicPr>
        <p:blipFill>
          <a:blip r:embed="rId2" cstate="print"/>
          <a:srcRect/>
          <a:stretch>
            <a:fillRect/>
          </a:stretch>
        </p:blipFill>
        <p:spPr bwMode="auto">
          <a:xfrm>
            <a:off x="251520" y="188640"/>
            <a:ext cx="8640960" cy="64807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467600" cy="1143000"/>
          </a:xfrm>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Auditorium</a:t>
            </a:r>
            <a:r>
              <a:rPr lang="en-US" b="1" dirty="0" smtClean="0">
                <a:solidFill>
                  <a:schemeClr val="bg1"/>
                </a:solidFill>
                <a:latin typeface="Aharoni" pitchFamily="2" charset="-79"/>
                <a:cs typeface="Aharoni" pitchFamily="2" charset="-79"/>
              </a:rPr>
              <a:t/>
            </a:r>
            <a:br>
              <a:rPr lang="en-US" b="1"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lstStyle/>
          <a:p>
            <a:r>
              <a:rPr lang="en-IN" dirty="0" smtClean="0">
                <a:solidFill>
                  <a:schemeClr val="accent1">
                    <a:lumMod val="75000"/>
                  </a:schemeClr>
                </a:solidFill>
                <a:latin typeface="Aharoni" pitchFamily="2" charset="-79"/>
                <a:cs typeface="Aharoni" pitchFamily="2" charset="-79"/>
              </a:rPr>
              <a:t>The college has auditorium facility with advance sound system and intake capacity of 300 person. Where all the annual functions, parent’s teacher meeting and non academic activities can be carried out.</a:t>
            </a:r>
            <a:endParaRPr lang="en-US" dirty="0" smtClean="0">
              <a:solidFill>
                <a:schemeClr val="accent1">
                  <a:lumMod val="75000"/>
                </a:schemeClr>
              </a:solidFill>
              <a:latin typeface="Aharoni" pitchFamily="2" charset="-79"/>
              <a:cs typeface="Aharoni" pitchFamily="2" charset="-79"/>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5122" name="Picture 2" descr="C:\Users\ACP\Desktop\acpt\WhatsApp Image 2018-02-08 at 2.05.51 PM.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Content Placeholder 5"/>
          <p:cNvSpPr>
            <a:spLocks noGrp="1"/>
          </p:cNvSpPr>
          <p:nvPr>
            <p:ph idx="1"/>
          </p:nvPr>
        </p:nvSpPr>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endParaRPr lang="en-IN" dirty="0"/>
          </a:p>
        </p:txBody>
      </p:sp>
      <p:pic>
        <p:nvPicPr>
          <p:cNvPr id="3074" name="Picture 2" descr="C:\Users\kirc\Desktop\27336487_112480182903606_6269070169349919752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Picture 4" descr="C:\Users\ACP\Desktop\acpt\WhatsApp Image 2018-02-08 at 4.08.18 PM.jpe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ACP\Desktop\acpt\WhatsApp Image 2018-02-08 at 4.06.33 PM.jpeg"/>
          <p:cNvPicPr>
            <a:picLocks noGrp="1" noChangeAspect="1" noChangeArrowheads="1"/>
          </p:cNvPicPr>
          <p:nvPr>
            <p:ph idx="1"/>
          </p:nvPr>
        </p:nvPicPr>
        <p:blipFill>
          <a:blip r:embed="rId2" cstate="print"/>
          <a:srcRect/>
          <a:stretch>
            <a:fillRect/>
          </a:stretch>
        </p:blipFill>
        <p:spPr bwMode="auto">
          <a:xfrm>
            <a:off x="-31398" y="0"/>
            <a:ext cx="9175398" cy="688064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1143000"/>
          </a:xfrm>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Laboratories</a:t>
            </a:r>
            <a:r>
              <a:rPr lang="en-US" b="1" dirty="0" smtClean="0">
                <a:solidFill>
                  <a:schemeClr val="bg1"/>
                </a:solidFill>
                <a:latin typeface="Aharoni" pitchFamily="2" charset="-79"/>
                <a:cs typeface="Aharoni" pitchFamily="2" charset="-79"/>
              </a:rPr>
              <a:t/>
            </a:r>
            <a:br>
              <a:rPr lang="en-US" b="1"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10000"/>
          </a:bodyPr>
          <a:lstStyle/>
          <a:p>
            <a:pPr>
              <a:buNone/>
            </a:pPr>
            <a:r>
              <a:rPr lang="en-IN" sz="4300" dirty="0" smtClean="0"/>
              <a:t>       </a:t>
            </a:r>
            <a:r>
              <a:rPr lang="en-IN" sz="4300" dirty="0" smtClean="0">
                <a:solidFill>
                  <a:srgbClr val="C00000"/>
                </a:solidFill>
                <a:latin typeface="Aharoni" pitchFamily="2" charset="-79"/>
                <a:cs typeface="Aharoni" pitchFamily="2" charset="-79"/>
              </a:rPr>
              <a:t>8 </a:t>
            </a:r>
            <a:r>
              <a:rPr lang="en-IN" dirty="0" smtClean="0">
                <a:solidFill>
                  <a:srgbClr val="C00000"/>
                </a:solidFill>
                <a:latin typeface="Aharoni" pitchFamily="2" charset="-79"/>
                <a:cs typeface="Aharoni" pitchFamily="2" charset="-79"/>
              </a:rPr>
              <a:t>well equipped laboratories, including </a:t>
            </a:r>
          </a:p>
          <a:p>
            <a:r>
              <a:rPr lang="en-IN" dirty="0" smtClean="0">
                <a:solidFill>
                  <a:srgbClr val="C00000"/>
                </a:solidFill>
                <a:latin typeface="Aharoni" pitchFamily="2" charset="-79"/>
                <a:cs typeface="Aharoni" pitchFamily="2" charset="-79"/>
              </a:rPr>
              <a:t>Anatomy, </a:t>
            </a:r>
          </a:p>
          <a:p>
            <a:r>
              <a:rPr lang="en-IN" dirty="0" smtClean="0">
                <a:solidFill>
                  <a:srgbClr val="C00000"/>
                </a:solidFill>
                <a:latin typeface="Aharoni" pitchFamily="2" charset="-79"/>
                <a:cs typeface="Aharoni" pitchFamily="2" charset="-79"/>
              </a:rPr>
              <a:t>Physiology, </a:t>
            </a:r>
          </a:p>
          <a:p>
            <a:r>
              <a:rPr lang="en-IN" dirty="0" smtClean="0">
                <a:solidFill>
                  <a:srgbClr val="C00000"/>
                </a:solidFill>
                <a:latin typeface="Aharoni" pitchFamily="2" charset="-79"/>
                <a:cs typeface="Aharoni" pitchFamily="2" charset="-79"/>
              </a:rPr>
              <a:t>Exercise therapy and </a:t>
            </a:r>
          </a:p>
          <a:p>
            <a:r>
              <a:rPr lang="en-IN" dirty="0" smtClean="0">
                <a:solidFill>
                  <a:srgbClr val="C00000"/>
                </a:solidFill>
                <a:latin typeface="Aharoni" pitchFamily="2" charset="-79"/>
                <a:cs typeface="Aharoni" pitchFamily="2" charset="-79"/>
              </a:rPr>
              <a:t>electrotherapy </a:t>
            </a:r>
          </a:p>
          <a:p>
            <a:r>
              <a:rPr lang="en-IN" dirty="0" smtClean="0">
                <a:solidFill>
                  <a:srgbClr val="C00000"/>
                </a:solidFill>
                <a:latin typeface="Aharoni" pitchFamily="2" charset="-79"/>
                <a:cs typeface="Aharoni" pitchFamily="2" charset="-79"/>
              </a:rPr>
              <a:t>Cardio</a:t>
            </a:r>
          </a:p>
          <a:p>
            <a:r>
              <a:rPr lang="en-IN" dirty="0" err="1" smtClean="0">
                <a:solidFill>
                  <a:srgbClr val="C00000"/>
                </a:solidFill>
                <a:latin typeface="Aharoni" pitchFamily="2" charset="-79"/>
                <a:cs typeface="Aharoni" pitchFamily="2" charset="-79"/>
              </a:rPr>
              <a:t>Neuro</a:t>
            </a:r>
            <a:r>
              <a:rPr lang="en-IN" dirty="0" smtClean="0">
                <a:solidFill>
                  <a:srgbClr val="C00000"/>
                </a:solidFill>
                <a:latin typeface="Aharoni" pitchFamily="2" charset="-79"/>
                <a:cs typeface="Aharoni" pitchFamily="2" charset="-79"/>
              </a:rPr>
              <a:t>(PAEDS)</a:t>
            </a:r>
          </a:p>
          <a:p>
            <a:r>
              <a:rPr lang="en-IN" dirty="0" smtClean="0">
                <a:solidFill>
                  <a:srgbClr val="C00000"/>
                </a:solidFill>
                <a:latin typeface="Aharoni" pitchFamily="2" charset="-79"/>
                <a:cs typeface="Aharoni" pitchFamily="2" charset="-79"/>
              </a:rPr>
              <a:t>Rehabilitation</a:t>
            </a:r>
          </a:p>
          <a:p>
            <a:r>
              <a:rPr lang="en-IN" dirty="0" smtClean="0">
                <a:solidFill>
                  <a:srgbClr val="C00000"/>
                </a:solidFill>
                <a:latin typeface="Aharoni" pitchFamily="2" charset="-79"/>
                <a:cs typeface="Aharoni" pitchFamily="2" charset="-79"/>
              </a:rPr>
              <a:t>Musculoskeletal</a:t>
            </a:r>
          </a:p>
          <a:p>
            <a:pPr>
              <a:buNone/>
            </a:pPr>
            <a:r>
              <a:rPr lang="en-IN" dirty="0" smtClean="0">
                <a:solidFill>
                  <a:srgbClr val="C00000"/>
                </a:solidFill>
                <a:latin typeface="Aharoni" pitchFamily="2" charset="-79"/>
                <a:cs typeface="Aharoni" pitchFamily="2" charset="-79"/>
              </a:rPr>
              <a:t>      for BPT students</a:t>
            </a:r>
            <a:endParaRPr lang="en-US"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7170" name="Picture 2" descr="C:\Users\ACP\Desktop\IMG_5507.jpg"/>
          <p:cNvPicPr>
            <a:picLocks noGrp="1" noChangeAspect="1" noChangeArrowheads="1"/>
          </p:cNvPicPr>
          <p:nvPr>
            <p:ph idx="1"/>
          </p:nvPr>
        </p:nvPicPr>
        <p:blipFill>
          <a:blip r:embed="rId2" cstate="print"/>
          <a:srcRect/>
          <a:stretch>
            <a:fillRect/>
          </a:stretch>
        </p:blipFill>
        <p:spPr bwMode="auto">
          <a:xfrm>
            <a:off x="179512" y="260648"/>
            <a:ext cx="8784976" cy="633670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CP\Desktop\IMG_5509.jpg"/>
          <p:cNvPicPr>
            <a:picLocks noGrp="1" noChangeAspect="1" noChangeArrowheads="1"/>
          </p:cNvPicPr>
          <p:nvPr>
            <p:ph idx="1"/>
          </p:nvPr>
        </p:nvPicPr>
        <p:blipFill>
          <a:blip r:embed="rId2" cstate="print"/>
          <a:srcRect/>
          <a:stretch>
            <a:fillRect/>
          </a:stretch>
        </p:blipFill>
        <p:spPr bwMode="auto">
          <a:xfrm>
            <a:off x="251520" y="188640"/>
            <a:ext cx="8640960" cy="64807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ACP\Desktop\IMG_5495.jpg"/>
          <p:cNvPicPr>
            <a:picLocks noGrp="1" noChangeAspect="1" noChangeArrowheads="1"/>
          </p:cNvPicPr>
          <p:nvPr>
            <p:ph idx="1"/>
          </p:nvPr>
        </p:nvPicPr>
        <p:blipFill>
          <a:blip r:embed="rId2" cstate="print"/>
          <a:srcRect/>
          <a:stretch>
            <a:fillRect/>
          </a:stretch>
        </p:blipFill>
        <p:spPr bwMode="auto">
          <a:xfrm>
            <a:off x="179512" y="188640"/>
            <a:ext cx="8784976" cy="64807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ACP\Desktop\IMG_5489.jpg"/>
          <p:cNvPicPr>
            <a:picLocks noGrp="1" noChangeAspect="1" noChangeArrowheads="1"/>
          </p:cNvPicPr>
          <p:nvPr>
            <p:ph idx="1"/>
          </p:nvPr>
        </p:nvPicPr>
        <p:blipFill>
          <a:blip r:embed="rId2" cstate="print"/>
          <a:srcRect/>
          <a:stretch>
            <a:fillRect/>
          </a:stretch>
        </p:blipFill>
        <p:spPr bwMode="auto">
          <a:xfrm>
            <a:off x="251520" y="188640"/>
            <a:ext cx="8640960" cy="64087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ACP\Desktop\IMG_5458.jpg"/>
          <p:cNvPicPr>
            <a:picLocks noGrp="1" noChangeAspect="1" noChangeArrowheads="1"/>
          </p:cNvPicPr>
          <p:nvPr>
            <p:ph idx="1"/>
          </p:nvPr>
        </p:nvPicPr>
        <p:blipFill>
          <a:blip r:embed="rId2" cstate="print"/>
          <a:srcRect/>
          <a:stretch>
            <a:fillRect/>
          </a:stretch>
        </p:blipFill>
        <p:spPr bwMode="auto">
          <a:xfrm>
            <a:off x="251520" y="188640"/>
            <a:ext cx="8640960" cy="640871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ACP\Desktop\IMG_5474.jpg"/>
          <p:cNvPicPr>
            <a:picLocks noGrp="1" noChangeAspect="1" noChangeArrowheads="1"/>
          </p:cNvPicPr>
          <p:nvPr>
            <p:ph idx="1"/>
          </p:nvPr>
        </p:nvPicPr>
        <p:blipFill>
          <a:blip r:embed="rId2" cstate="print"/>
          <a:srcRect/>
          <a:stretch>
            <a:fillRect/>
          </a:stretch>
        </p:blipFill>
        <p:spPr bwMode="auto">
          <a:xfrm>
            <a:off x="179512" y="188640"/>
            <a:ext cx="8712968" cy="648072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827640" cy="1143000"/>
          </a:xfrm>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Playground</a:t>
            </a:r>
            <a:r>
              <a:rPr lang="en-US" b="1" dirty="0" smtClean="0">
                <a:solidFill>
                  <a:schemeClr val="bg1"/>
                </a:solidFill>
                <a:latin typeface="Aharoni" pitchFamily="2" charset="-79"/>
                <a:cs typeface="Aharoni" pitchFamily="2" charset="-79"/>
              </a:rPr>
              <a:t/>
            </a:r>
            <a:br>
              <a:rPr lang="en-US" b="1"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lstStyle/>
          <a:p>
            <a:r>
              <a:rPr lang="en-IN" dirty="0" smtClean="0">
                <a:solidFill>
                  <a:schemeClr val="accent1">
                    <a:lumMod val="75000"/>
                  </a:schemeClr>
                </a:solidFill>
                <a:latin typeface="Aharoni" pitchFamily="2" charset="-79"/>
                <a:cs typeface="Aharoni" pitchFamily="2" charset="-79"/>
              </a:rPr>
              <a:t>The physiotherapy college premises in which encompass all the outdoor games like Cricket, Basketball, Football, Volleyball and badminton for the all-rounder development of students.</a:t>
            </a:r>
            <a:endParaRPr lang="en-US" dirty="0" smtClean="0">
              <a:solidFill>
                <a:schemeClr val="accent1">
                  <a:lumMod val="75000"/>
                </a:schemeClr>
              </a:solidFill>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683568" y="764704"/>
            <a:ext cx="7467600" cy="5616624"/>
          </a:xfrm>
        </p:spPr>
        <p:txBody>
          <a:bodyPr>
            <a:normAutofit fontScale="77500" lnSpcReduction="20000"/>
          </a:bodyPr>
          <a:lstStyle/>
          <a:p>
            <a:r>
              <a:rPr lang="en-IN" dirty="0" smtClean="0">
                <a:solidFill>
                  <a:schemeClr val="accent1">
                    <a:lumMod val="75000"/>
                  </a:schemeClr>
                </a:solidFill>
                <a:latin typeface="Aharoni" pitchFamily="2" charset="-79"/>
                <a:cs typeface="Aharoni" pitchFamily="2" charset="-79"/>
              </a:rPr>
              <a:t>The </a:t>
            </a:r>
            <a:r>
              <a:rPr lang="en-IN" b="1" dirty="0" smtClean="0">
                <a:solidFill>
                  <a:schemeClr val="accent1">
                    <a:lumMod val="75000"/>
                  </a:schemeClr>
                </a:solidFill>
                <a:latin typeface="Aharoni" pitchFamily="2" charset="-79"/>
                <a:cs typeface="Aharoni" pitchFamily="2" charset="-79"/>
              </a:rPr>
              <a:t>Ananya College Physiotherapy</a:t>
            </a:r>
            <a:r>
              <a:rPr lang="en-IN" dirty="0" smtClean="0">
                <a:solidFill>
                  <a:schemeClr val="accent1">
                    <a:lumMod val="75000"/>
                  </a:schemeClr>
                </a:solidFill>
                <a:latin typeface="Aharoni" pitchFamily="2" charset="-79"/>
                <a:cs typeface="Aharoni" pitchFamily="2" charset="-79"/>
              </a:rPr>
              <a:t> in Kalol is one of the constituent of Gujarat University, established in the year 2015-2016 with the intake of 50 students.</a:t>
            </a:r>
          </a:p>
          <a:p>
            <a:endParaRPr lang="en-IN" dirty="0" smtClean="0">
              <a:solidFill>
                <a:schemeClr val="accent1">
                  <a:lumMod val="75000"/>
                </a:schemeClr>
              </a:solidFill>
              <a:latin typeface="Aharoni" pitchFamily="2" charset="-79"/>
              <a:cs typeface="Aharoni" pitchFamily="2" charset="-79"/>
            </a:endParaRPr>
          </a:p>
          <a:p>
            <a:r>
              <a:rPr lang="en-IN" dirty="0" smtClean="0">
                <a:solidFill>
                  <a:schemeClr val="accent1">
                    <a:lumMod val="75000"/>
                  </a:schemeClr>
                </a:solidFill>
                <a:latin typeface="Aharoni" pitchFamily="2" charset="-79"/>
                <a:cs typeface="Aharoni" pitchFamily="2" charset="-79"/>
              </a:rPr>
              <a:t> The college is located in the disciplined and serene premises of KIRC </a:t>
            </a:r>
            <a:r>
              <a:rPr lang="en-IN" dirty="0" err="1" smtClean="0">
                <a:solidFill>
                  <a:schemeClr val="accent1">
                    <a:lumMod val="75000"/>
                  </a:schemeClr>
                </a:solidFill>
                <a:latin typeface="Aharoni" pitchFamily="2" charset="-79"/>
                <a:cs typeface="Aharoni" pitchFamily="2" charset="-79"/>
              </a:rPr>
              <a:t>Kalol</a:t>
            </a:r>
            <a:r>
              <a:rPr lang="en-IN" dirty="0" smtClean="0">
                <a:solidFill>
                  <a:schemeClr val="accent1">
                    <a:lumMod val="75000"/>
                  </a:schemeClr>
                </a:solidFill>
                <a:latin typeface="Aharoni" pitchFamily="2" charset="-79"/>
                <a:cs typeface="Aharoni" pitchFamily="2" charset="-79"/>
              </a:rPr>
              <a:t>.</a:t>
            </a:r>
          </a:p>
          <a:p>
            <a:endParaRPr lang="en-IN" dirty="0" smtClean="0">
              <a:solidFill>
                <a:schemeClr val="accent1">
                  <a:lumMod val="75000"/>
                </a:schemeClr>
              </a:solidFill>
              <a:latin typeface="Aharoni" pitchFamily="2" charset="-79"/>
              <a:cs typeface="Aharoni" pitchFamily="2" charset="-79"/>
            </a:endParaRPr>
          </a:p>
          <a:p>
            <a:r>
              <a:rPr lang="en-IN" dirty="0" smtClean="0">
                <a:solidFill>
                  <a:schemeClr val="accent1">
                    <a:lumMod val="75000"/>
                  </a:schemeClr>
                </a:solidFill>
                <a:latin typeface="Aharoni" pitchFamily="2" charset="-79"/>
                <a:cs typeface="Aharoni" pitchFamily="2" charset="-79"/>
              </a:rPr>
              <a:t> It has a colossal infrastructure with well-equipped Laboratories, Educational Smart Class Rooms, Excellent Library Facilities and Huge Sports Complex for Indoor &amp; Outdoor Games.</a:t>
            </a:r>
          </a:p>
          <a:p>
            <a:pPr>
              <a:buNone/>
            </a:pPr>
            <a:r>
              <a:rPr lang="en-IN" dirty="0" smtClean="0">
                <a:solidFill>
                  <a:schemeClr val="accent1">
                    <a:lumMod val="75000"/>
                  </a:schemeClr>
                </a:solidFill>
                <a:latin typeface="Aharoni" pitchFamily="2" charset="-79"/>
                <a:cs typeface="Aharoni" pitchFamily="2" charset="-79"/>
              </a:rPr>
              <a:t> </a:t>
            </a:r>
          </a:p>
          <a:p>
            <a:r>
              <a:rPr lang="en-IN" dirty="0" smtClean="0">
                <a:solidFill>
                  <a:schemeClr val="accent1">
                    <a:lumMod val="75000"/>
                  </a:schemeClr>
                </a:solidFill>
                <a:latin typeface="Aharoni" pitchFamily="2" charset="-79"/>
                <a:cs typeface="Aharoni" pitchFamily="2" charset="-79"/>
              </a:rPr>
              <a:t>The physiotherapy </a:t>
            </a:r>
            <a:r>
              <a:rPr lang="en-IN" dirty="0" smtClean="0">
                <a:solidFill>
                  <a:schemeClr val="accent1">
                    <a:lumMod val="75000"/>
                  </a:schemeClr>
                </a:solidFill>
                <a:latin typeface="Aharoni" pitchFamily="2" charset="-79"/>
                <a:cs typeface="Aharoni" pitchFamily="2" charset="-79"/>
              </a:rPr>
              <a:t>college </a:t>
            </a:r>
            <a:r>
              <a:rPr lang="en-IN" dirty="0" smtClean="0">
                <a:solidFill>
                  <a:schemeClr val="accent1">
                    <a:lumMod val="75000"/>
                  </a:schemeClr>
                </a:solidFill>
                <a:latin typeface="Aharoni" pitchFamily="2" charset="-79"/>
                <a:cs typeface="Aharoni" pitchFamily="2" charset="-79"/>
              </a:rPr>
              <a:t>is well equipped Physiotherapy Clinic to provide excellent health care facility to community and also have done MOUs with well-known multispecialty hospitals in Ahmadabad and kalol</a:t>
            </a:r>
          </a:p>
          <a:p>
            <a:endParaRPr lang="en-US" dirty="0" smtClean="0">
              <a:latin typeface="Aharoni" pitchFamily="2" charset="-79"/>
              <a:cs typeface="Aharoni" pitchFamily="2" charset="-79"/>
            </a:endParaRPr>
          </a:p>
          <a:p>
            <a:endParaRPr lang="en-IN"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026" name="Picture 2" descr="C:\Users\ACP\Desktop\acpt\WhatsApp Image 2018-02-16 at 12.06.15 PM.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descr="C:\Users\ACP\Desktop\acpt\WhatsApp Image 2018-02-16 at 12.06.11 PM.jpeg"/>
          <p:cNvPicPr>
            <a:picLocks noChangeAspect="1" noChangeArrowheads="1"/>
          </p:cNvPicPr>
          <p:nvPr/>
        </p:nvPicPr>
        <p:blipFill>
          <a:blip r:embed="rId2" cstate="print"/>
          <a:srcRect/>
          <a:stretch>
            <a:fillRect/>
          </a:stretch>
        </p:blipFill>
        <p:spPr bwMode="auto">
          <a:xfrm>
            <a:off x="0" y="0"/>
            <a:ext cx="9144000" cy="672336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026" name="Picture 2" descr="C:\Users\ACP\Desktop\acpt\WhatsApp Image 2018-02-16 at 11.04.41 AM.jpe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solidFill>
                  <a:schemeClr val="bg1"/>
                </a:solidFill>
              </a:rPr>
              <a:t> </a:t>
            </a:r>
            <a:r>
              <a:rPr lang="en-IN" b="1" dirty="0" smtClean="0">
                <a:solidFill>
                  <a:schemeClr val="bg1"/>
                </a:solidFill>
                <a:latin typeface="Aharoni" pitchFamily="2" charset="-79"/>
                <a:cs typeface="Aharoni" pitchFamily="2" charset="-79"/>
              </a:rPr>
              <a:t>Physiotherapy Clinic</a:t>
            </a:r>
            <a:r>
              <a:rPr lang="en-US" b="1" dirty="0" smtClean="0">
                <a:solidFill>
                  <a:schemeClr val="bg1"/>
                </a:solidFill>
                <a:latin typeface="Aharoni" pitchFamily="2" charset="-79"/>
                <a:cs typeface="Aharoni" pitchFamily="2" charset="-79"/>
              </a:rPr>
              <a:t/>
            </a:r>
            <a:br>
              <a:rPr lang="en-US" b="1"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92500"/>
          </a:bodyPr>
          <a:lstStyle/>
          <a:p>
            <a:r>
              <a:rPr lang="en-IN" dirty="0" smtClean="0">
                <a:solidFill>
                  <a:schemeClr val="accent1">
                    <a:lumMod val="75000"/>
                  </a:schemeClr>
                </a:solidFill>
                <a:latin typeface="Aharoni" pitchFamily="2" charset="-79"/>
                <a:cs typeface="Aharoni" pitchFamily="2" charset="-79"/>
              </a:rPr>
              <a:t>The physiotherapy college  has its own well equipped rehabilitation clinic, where all type of patients Including traumatic &amp; non traumatic orthopaedic cases, neurological imbalance paediatrics, cardio- respiratory cases and geriatric cases is been treated. The clinical facility of Ananya College of Physiotherapy is serving around 20-25 km of surrounding population of kalol</a:t>
            </a:r>
            <a:endParaRPr lang="en-US" dirty="0" smtClean="0">
              <a:solidFill>
                <a:schemeClr val="accent1">
                  <a:lumMod val="75000"/>
                </a:schemeClr>
              </a:solidFill>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Content Placeholder 3"/>
          <p:cNvSpPr>
            <a:spLocks noGrp="1"/>
          </p:cNvSpPr>
          <p:nvPr>
            <p:ph idx="1"/>
          </p:nvPr>
        </p:nvSpPr>
        <p:spPr/>
        <p:txBody>
          <a:bodyPr/>
          <a:lstStyle/>
          <a:p>
            <a:endParaRPr lang="en-US" dirty="0"/>
          </a:p>
        </p:txBody>
      </p:sp>
      <p:pic>
        <p:nvPicPr>
          <p:cNvPr id="1026" name="Picture 2" descr="C:\Users\ACP\Desktop\WhatsApp Image 2018-03-23 at 10.32.14 AM.jpg"/>
          <p:cNvPicPr>
            <a:picLocks noChangeAspect="1" noChangeArrowheads="1"/>
          </p:cNvPicPr>
          <p:nvPr/>
        </p:nvPicPr>
        <p:blipFill>
          <a:blip r:embed="rId2" cstate="print"/>
          <a:srcRect/>
          <a:stretch>
            <a:fillRect/>
          </a:stretch>
        </p:blipFill>
        <p:spPr bwMode="auto">
          <a:xfrm>
            <a:off x="1475656" y="332656"/>
            <a:ext cx="4762500" cy="4435971"/>
          </a:xfrm>
          <a:prstGeom prst="rect">
            <a:avLst/>
          </a:prstGeom>
          <a:noFill/>
        </p:spPr>
      </p:pic>
      <p:pic>
        <p:nvPicPr>
          <p:cNvPr id="1027" name="Picture 3" descr="C:\Users\ACP\Desktop\WhatsApp Image 2018-03-23 at 10.32.16 AM.jpg"/>
          <p:cNvPicPr>
            <a:picLocks noChangeAspect="1" noChangeArrowheads="1"/>
          </p:cNvPicPr>
          <p:nvPr/>
        </p:nvPicPr>
        <p:blipFill>
          <a:blip r:embed="rId3" cstate="print"/>
          <a:srcRect/>
          <a:stretch>
            <a:fillRect/>
          </a:stretch>
        </p:blipFill>
        <p:spPr bwMode="auto">
          <a:xfrm>
            <a:off x="1475656" y="332656"/>
            <a:ext cx="4762500" cy="4435971"/>
          </a:xfrm>
          <a:prstGeom prst="rect">
            <a:avLst/>
          </a:prstGeom>
          <a:noFill/>
        </p:spPr>
      </p:pic>
      <p:pic>
        <p:nvPicPr>
          <p:cNvPr id="1028" name="Picture 4" descr="C:\Users\ACP\Desktop\WhatsApp Image 2018-03-23 at 10.32.18 AM.jpg"/>
          <p:cNvPicPr>
            <a:picLocks noChangeAspect="1" noChangeArrowheads="1"/>
          </p:cNvPicPr>
          <p:nvPr/>
        </p:nvPicPr>
        <p:blipFill>
          <a:blip r:embed="rId4" cstate="print"/>
          <a:srcRect/>
          <a:stretch>
            <a:fillRect/>
          </a:stretch>
        </p:blipFill>
        <p:spPr bwMode="auto">
          <a:xfrm>
            <a:off x="1475656" y="332656"/>
            <a:ext cx="4762500" cy="4435971"/>
          </a:xfrm>
          <a:prstGeom prst="rect">
            <a:avLst/>
          </a:prstGeom>
          <a:noFill/>
        </p:spPr>
      </p:pic>
      <p:pic>
        <p:nvPicPr>
          <p:cNvPr id="1029" name="Picture 5" descr="C:\Users\ACP\Desktop\WhatsApp Image 2018-03-23 at 10.32.12 AM.jpg"/>
          <p:cNvPicPr>
            <a:picLocks noChangeAspect="1" noChangeArrowheads="1"/>
          </p:cNvPicPr>
          <p:nvPr/>
        </p:nvPicPr>
        <p:blipFill>
          <a:blip r:embed="rId5" cstate="print"/>
          <a:srcRect/>
          <a:stretch>
            <a:fillRect/>
          </a:stretch>
        </p:blipFill>
        <p:spPr bwMode="auto">
          <a:xfrm>
            <a:off x="395536" y="332656"/>
            <a:ext cx="8208912" cy="604867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Content Placeholder 3"/>
          <p:cNvSpPr>
            <a:spLocks noGrp="1"/>
          </p:cNvSpPr>
          <p:nvPr>
            <p:ph idx="1"/>
          </p:nvPr>
        </p:nvSpPr>
        <p:spPr/>
        <p:txBody>
          <a:bodyPr/>
          <a:lstStyle/>
          <a:p>
            <a:endParaRPr lang="en-US"/>
          </a:p>
        </p:txBody>
      </p:sp>
      <p:pic>
        <p:nvPicPr>
          <p:cNvPr id="2050" name="Picture 2" descr="C:\Users\ACP\Desktop\WhatsApp Image 2018-03-23 at 10.32.14 AM.jpg"/>
          <p:cNvPicPr>
            <a:picLocks noChangeAspect="1" noChangeArrowheads="1"/>
          </p:cNvPicPr>
          <p:nvPr/>
        </p:nvPicPr>
        <p:blipFill>
          <a:blip r:embed="rId2" cstate="print"/>
          <a:srcRect/>
          <a:stretch>
            <a:fillRect/>
          </a:stretch>
        </p:blipFill>
        <p:spPr bwMode="auto">
          <a:xfrm>
            <a:off x="395536" y="404664"/>
            <a:ext cx="8208912" cy="612067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ACP\Desktop\WhatsApp Image 2018-03-23 at 10.32.16 AM.jpg"/>
          <p:cNvPicPr>
            <a:picLocks noChangeAspect="1" noChangeArrowheads="1"/>
          </p:cNvPicPr>
          <p:nvPr/>
        </p:nvPicPr>
        <p:blipFill>
          <a:blip r:embed="rId2" cstate="print"/>
          <a:srcRect/>
          <a:stretch>
            <a:fillRect/>
          </a:stretch>
        </p:blipFill>
        <p:spPr bwMode="auto">
          <a:xfrm>
            <a:off x="395536" y="188640"/>
            <a:ext cx="8208912" cy="626469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CP\Desktop\WhatsApp Image 2018-03-23 at 10.32.18 AM.jpg"/>
          <p:cNvPicPr>
            <a:picLocks noChangeAspect="1" noChangeArrowheads="1"/>
          </p:cNvPicPr>
          <p:nvPr/>
        </p:nvPicPr>
        <p:blipFill>
          <a:blip r:embed="rId2" cstate="print"/>
          <a:srcRect/>
          <a:stretch>
            <a:fillRect/>
          </a:stretch>
        </p:blipFill>
        <p:spPr bwMode="auto">
          <a:xfrm>
            <a:off x="539552" y="332656"/>
            <a:ext cx="8136904" cy="612068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Clinical Camp</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lstStyle/>
          <a:p>
            <a:endParaRPr lang="en-US" dirty="0"/>
          </a:p>
        </p:txBody>
      </p:sp>
      <p:pic>
        <p:nvPicPr>
          <p:cNvPr id="5122" name="Picture 2" descr="C:\Users\ACP\Desktop\20180111_095032.jpg"/>
          <p:cNvPicPr>
            <a:picLocks noChangeAspect="1" noChangeArrowheads="1"/>
          </p:cNvPicPr>
          <p:nvPr/>
        </p:nvPicPr>
        <p:blipFill>
          <a:blip r:embed="rId2" cstate="print"/>
          <a:srcRect/>
          <a:stretch>
            <a:fillRect/>
          </a:stretch>
        </p:blipFill>
        <p:spPr bwMode="auto">
          <a:xfrm>
            <a:off x="323528" y="1124744"/>
            <a:ext cx="8136904" cy="511256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ACP\Desktop\20180111_090338.jpg"/>
          <p:cNvPicPr>
            <a:picLocks noChangeAspect="1" noChangeArrowheads="1"/>
          </p:cNvPicPr>
          <p:nvPr/>
        </p:nvPicPr>
        <p:blipFill>
          <a:blip r:embed="rId2" cstate="print"/>
          <a:srcRect/>
          <a:stretch>
            <a:fillRect/>
          </a:stretch>
        </p:blipFill>
        <p:spPr bwMode="auto">
          <a:xfrm>
            <a:off x="467544" y="332656"/>
            <a:ext cx="8424936" cy="61926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CP\Desktop\-all college new photo2017-18\kirc\IMG_5468.JPG"/>
          <p:cNvPicPr>
            <a:picLocks noChangeAspect="1" noChangeArrowheads="1"/>
          </p:cNvPicPr>
          <p:nvPr/>
        </p:nvPicPr>
        <p:blipFill>
          <a:blip r:embed="rId2" cstate="print"/>
          <a:srcRect/>
          <a:stretch>
            <a:fillRect/>
          </a:stretch>
        </p:blipFill>
        <p:spPr bwMode="auto">
          <a:xfrm>
            <a:off x="179512" y="188640"/>
            <a:ext cx="8640960" cy="64807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7467600" cy="868958"/>
          </a:xfrm>
        </p:spPr>
        <p:txBody>
          <a:bodyPr>
            <a:normAutofit fontScale="90000"/>
          </a:bodyPr>
          <a:lstStyle/>
          <a:p>
            <a:r>
              <a:rPr lang="en-US" dirty="0" smtClean="0">
                <a:solidFill>
                  <a:schemeClr val="bg1"/>
                </a:solidFill>
                <a:latin typeface="Aharoni" pitchFamily="2" charset="-79"/>
                <a:cs typeface="Aharoni" pitchFamily="2" charset="-79"/>
              </a:rPr>
              <a:t>OUR PARENT HOSPITAL</a:t>
            </a:r>
            <a:br>
              <a:rPr lang="en-US"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4" name="Content Placeholder 3"/>
          <p:cNvSpPr>
            <a:spLocks noGrp="1"/>
          </p:cNvSpPr>
          <p:nvPr>
            <p:ph idx="1"/>
          </p:nvPr>
        </p:nvSpPr>
        <p:spPr>
          <a:xfrm>
            <a:off x="457200" y="1052736"/>
            <a:ext cx="7467600" cy="5472608"/>
          </a:xfrm>
        </p:spPr>
        <p:txBody>
          <a:bodyPr>
            <a:normAutofit fontScale="70000" lnSpcReduction="20000"/>
          </a:bodyPr>
          <a:lstStyle/>
          <a:p>
            <a:pPr>
              <a:buFont typeface="Wingdings" pitchFamily="2" charset="2"/>
              <a:buChar char="§"/>
            </a:pPr>
            <a:r>
              <a:rPr lang="en-IN" sz="3400" b="1" dirty="0" smtClean="0">
                <a:solidFill>
                  <a:srgbClr val="C00000"/>
                </a:solidFill>
                <a:latin typeface="Aharoni" pitchFamily="2" charset="-79"/>
                <a:cs typeface="Aharoni" pitchFamily="2" charset="-79"/>
              </a:rPr>
              <a:t>Ananya College of Physiotherapy attached with </a:t>
            </a:r>
            <a:r>
              <a:rPr lang="en-IN" sz="3400" b="1" dirty="0" err="1" smtClean="0">
                <a:solidFill>
                  <a:srgbClr val="C00000"/>
                </a:solidFill>
                <a:latin typeface="Aharoni" pitchFamily="2" charset="-79"/>
                <a:cs typeface="Aharoni" pitchFamily="2" charset="-79"/>
              </a:rPr>
              <a:t>Adarsh</a:t>
            </a:r>
            <a:r>
              <a:rPr lang="en-IN" sz="3400" b="1" dirty="0" smtClean="0">
                <a:solidFill>
                  <a:srgbClr val="C00000"/>
                </a:solidFill>
                <a:latin typeface="Aharoni" pitchFamily="2" charset="-79"/>
                <a:cs typeface="Aharoni" pitchFamily="2" charset="-79"/>
              </a:rPr>
              <a:t> </a:t>
            </a:r>
            <a:r>
              <a:rPr lang="en-IN" sz="3400" b="1" dirty="0" smtClean="0">
                <a:solidFill>
                  <a:srgbClr val="C00000"/>
                </a:solidFill>
                <a:latin typeface="Aharoni" pitchFamily="2" charset="-79"/>
                <a:cs typeface="Aharoni" pitchFamily="2" charset="-79"/>
              </a:rPr>
              <a:t>A Multi-Speciality Hospital</a:t>
            </a:r>
            <a:r>
              <a:rPr lang="en-IN" sz="3400" dirty="0" smtClean="0">
                <a:solidFill>
                  <a:srgbClr val="C00000"/>
                </a:solidFill>
                <a:latin typeface="Aharoni" pitchFamily="2" charset="-79"/>
                <a:cs typeface="Aharoni" pitchFamily="2" charset="-79"/>
              </a:rPr>
              <a:t> has well equipped building. It is having 150 beds capacity with modern facilities and infrastructure.</a:t>
            </a:r>
            <a:r>
              <a:rPr lang="en-IN" sz="3400" b="1" dirty="0" smtClean="0">
                <a:solidFill>
                  <a:srgbClr val="C00000"/>
                </a:solidFill>
                <a:latin typeface="Aharoni" pitchFamily="2" charset="-79"/>
                <a:cs typeface="Aharoni" pitchFamily="2" charset="-79"/>
              </a:rPr>
              <a:t>  </a:t>
            </a:r>
          </a:p>
          <a:p>
            <a:pPr>
              <a:buNone/>
            </a:pPr>
            <a:r>
              <a:rPr lang="en-IN" sz="3400" b="1" dirty="0" smtClean="0">
                <a:solidFill>
                  <a:srgbClr val="C00000"/>
                </a:solidFill>
                <a:latin typeface="Aharoni" pitchFamily="2" charset="-79"/>
                <a:cs typeface="Aharoni" pitchFamily="2" charset="-79"/>
              </a:rPr>
              <a:t>                             </a:t>
            </a:r>
          </a:p>
          <a:p>
            <a:pPr>
              <a:buFont typeface="Wingdings" pitchFamily="2" charset="2"/>
              <a:buChar char="§"/>
            </a:pPr>
            <a:r>
              <a:rPr lang="en-IN" sz="3400" dirty="0" err="1" smtClean="0">
                <a:solidFill>
                  <a:srgbClr val="C00000"/>
                </a:solidFill>
                <a:latin typeface="Aharoni" pitchFamily="2" charset="-79"/>
                <a:cs typeface="Aharoni" pitchFamily="2" charset="-79"/>
              </a:rPr>
              <a:t>Adarsh</a:t>
            </a:r>
            <a:r>
              <a:rPr lang="en-IN" sz="3400" dirty="0" smtClean="0">
                <a:solidFill>
                  <a:srgbClr val="C00000"/>
                </a:solidFill>
                <a:latin typeface="Aharoni" pitchFamily="2" charset="-79"/>
                <a:cs typeface="Aharoni" pitchFamily="2" charset="-79"/>
              </a:rPr>
              <a:t> Multi-Speciality Hospital has OPD Blocks including Medicine, Surgery, Orthopaedic, Obstetrics, Gynaecology, Neonatal care unit, ENT, Minor OT, USG Room, X-RAY, Pathology Lab, ECG Room, Emergency OPD, Medical, Waiting area, and Patient wash room. </a:t>
            </a:r>
          </a:p>
          <a:p>
            <a:pPr>
              <a:buFont typeface="Wingdings" pitchFamily="2" charset="2"/>
              <a:buChar char="§"/>
            </a:pPr>
            <a:endParaRPr lang="en-US" sz="3400" dirty="0" smtClean="0">
              <a:solidFill>
                <a:srgbClr val="C00000"/>
              </a:solidFill>
              <a:latin typeface="Aharoni" pitchFamily="2" charset="-79"/>
              <a:cs typeface="Aharoni" pitchFamily="2" charset="-79"/>
            </a:endParaRPr>
          </a:p>
          <a:p>
            <a:pPr>
              <a:buFont typeface="Wingdings" pitchFamily="2" charset="2"/>
              <a:buChar char="§"/>
            </a:pPr>
            <a:r>
              <a:rPr lang="en-IN" sz="3400" dirty="0" smtClean="0">
                <a:solidFill>
                  <a:srgbClr val="C00000"/>
                </a:solidFill>
                <a:latin typeface="Aharoni" pitchFamily="2" charset="-79"/>
                <a:cs typeface="Aharoni" pitchFamily="2" charset="-79"/>
              </a:rPr>
              <a:t>We have IPD ward of various departments &amp; Yoga hall..</a:t>
            </a:r>
            <a:endParaRPr lang="en-US" sz="3400" dirty="0" smtClean="0">
              <a:solidFill>
                <a:srgbClr val="C00000"/>
              </a:solidFill>
              <a:latin typeface="Aharoni" pitchFamily="2" charset="-79"/>
              <a:cs typeface="Aharoni" pitchFamily="2" charset="-79"/>
            </a:endParaRPr>
          </a:p>
          <a:p>
            <a:pPr>
              <a:buNone/>
            </a:pPr>
            <a:r>
              <a:rPr lang="en-IN" sz="3400" dirty="0" smtClean="0">
                <a:latin typeface="Aharoni" pitchFamily="2" charset="-79"/>
                <a:cs typeface="Aharoni" pitchFamily="2" charset="-79"/>
              </a:rPr>
              <a:t> </a:t>
            </a:r>
            <a:endParaRPr lang="en-US" sz="3400" dirty="0" smtClean="0">
              <a:latin typeface="Aharoni" pitchFamily="2" charset="-79"/>
              <a:cs typeface="Aharoni" pitchFamily="2" charset="-79"/>
            </a:endParaRPr>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13314" name="Picture 2" descr="C:\Users\ACP\Desktop\IMG_5337.jpg"/>
          <p:cNvPicPr>
            <a:picLocks noGrp="1" noChangeAspect="1" noChangeArrowheads="1"/>
          </p:cNvPicPr>
          <p:nvPr>
            <p:ph idx="1"/>
          </p:nvPr>
        </p:nvPicPr>
        <p:blipFill>
          <a:blip r:embed="rId2" cstate="print"/>
          <a:srcRect/>
          <a:stretch>
            <a:fillRect/>
          </a:stretch>
        </p:blipFill>
        <p:spPr bwMode="auto">
          <a:xfrm>
            <a:off x="0" y="0"/>
            <a:ext cx="9144000" cy="687242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Content Placeholder 3"/>
          <p:cNvSpPr>
            <a:spLocks noGrp="1"/>
          </p:cNvSpPr>
          <p:nvPr>
            <p:ph idx="1"/>
          </p:nvPr>
        </p:nvSpPr>
        <p:spPr/>
        <p:txBody>
          <a:bodyPr/>
          <a:lstStyle/>
          <a:p>
            <a:endParaRPr lang="en-US"/>
          </a:p>
        </p:txBody>
      </p:sp>
      <p:pic>
        <p:nvPicPr>
          <p:cNvPr id="7170" name="Picture 2" descr="C:\Users\ACP\Desktop\Hospital 2 (2).jpg"/>
          <p:cNvPicPr>
            <a:picLocks noChangeAspect="1" noChangeArrowheads="1"/>
          </p:cNvPicPr>
          <p:nvPr/>
        </p:nvPicPr>
        <p:blipFill>
          <a:blip r:embed="rId2" cstate="print"/>
          <a:srcRect/>
          <a:stretch>
            <a:fillRect/>
          </a:stretch>
        </p:blipFill>
        <p:spPr bwMode="auto">
          <a:xfrm>
            <a:off x="323528" y="260648"/>
            <a:ext cx="8352928" cy="633670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ACP\Desktop\ah1.png"/>
          <p:cNvPicPr>
            <a:picLocks noChangeAspect="1" noChangeArrowheads="1"/>
          </p:cNvPicPr>
          <p:nvPr/>
        </p:nvPicPr>
        <p:blipFill>
          <a:blip r:embed="rId2" cstate="print"/>
          <a:srcRect/>
          <a:stretch>
            <a:fillRect/>
          </a:stretch>
        </p:blipFill>
        <p:spPr bwMode="auto">
          <a:xfrm>
            <a:off x="323528" y="404664"/>
            <a:ext cx="8208912" cy="597666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5400" dirty="0" smtClean="0">
                <a:solidFill>
                  <a:schemeClr val="bg1"/>
                </a:solidFill>
                <a:latin typeface="Aharoni" pitchFamily="2" charset="-79"/>
                <a:cs typeface="Aharoni" pitchFamily="2" charset="-79"/>
              </a:rPr>
              <a:t>       </a:t>
            </a:r>
          </a:p>
          <a:p>
            <a:pPr>
              <a:buNone/>
            </a:pPr>
            <a:r>
              <a:rPr lang="en-US" sz="5400" dirty="0" smtClean="0">
                <a:solidFill>
                  <a:schemeClr val="bg1"/>
                </a:solidFill>
                <a:latin typeface="Aharoni" pitchFamily="2" charset="-79"/>
                <a:cs typeface="Aharoni" pitchFamily="2" charset="-79"/>
              </a:rPr>
              <a:t>           EVENTS</a:t>
            </a:r>
            <a:endParaRPr lang="en-US" sz="5400" dirty="0">
              <a:solidFill>
                <a:schemeClr val="bg1"/>
              </a:solidFill>
              <a:latin typeface="Aharoni" pitchFamily="2" charset="-79"/>
              <a:cs typeface="Aharoni" pitchFamily="2" charset="-79"/>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Educational Workshop</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lstStyle/>
          <a:p>
            <a:endParaRPr lang="en-US" dirty="0"/>
          </a:p>
        </p:txBody>
      </p:sp>
      <p:pic>
        <p:nvPicPr>
          <p:cNvPr id="30722" name="Picture 2" descr="C:\Users\ACP\Desktop\20180208_103319.jpg"/>
          <p:cNvPicPr>
            <a:picLocks noChangeAspect="1" noChangeArrowheads="1"/>
          </p:cNvPicPr>
          <p:nvPr/>
        </p:nvPicPr>
        <p:blipFill>
          <a:blip r:embed="rId2" cstate="print"/>
          <a:srcRect/>
          <a:stretch>
            <a:fillRect/>
          </a:stretch>
        </p:blipFill>
        <p:spPr bwMode="auto">
          <a:xfrm>
            <a:off x="323528" y="1412776"/>
            <a:ext cx="8208912" cy="504056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C:\Users\ACP\Desktop\20180209_181111.jpg"/>
          <p:cNvPicPr>
            <a:picLocks noChangeAspect="1" noChangeArrowheads="1"/>
          </p:cNvPicPr>
          <p:nvPr/>
        </p:nvPicPr>
        <p:blipFill>
          <a:blip r:embed="rId2" cstate="print"/>
          <a:srcRect/>
          <a:stretch>
            <a:fillRect/>
          </a:stretch>
        </p:blipFill>
        <p:spPr bwMode="auto">
          <a:xfrm>
            <a:off x="251520" y="260648"/>
            <a:ext cx="8496944" cy="626469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C:\Users\ACP\Desktop\IMG_20180209_182819.jpg"/>
          <p:cNvPicPr>
            <a:picLocks noChangeAspect="1" noChangeArrowheads="1"/>
          </p:cNvPicPr>
          <p:nvPr/>
        </p:nvPicPr>
        <p:blipFill>
          <a:blip r:embed="rId2" cstate="print"/>
          <a:srcRect/>
          <a:stretch>
            <a:fillRect/>
          </a:stretch>
        </p:blipFill>
        <p:spPr bwMode="auto">
          <a:xfrm>
            <a:off x="323528" y="260648"/>
            <a:ext cx="8568952" cy="619268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haroni" pitchFamily="2" charset="-79"/>
                <a:cs typeface="Aharoni" pitchFamily="2" charset="-79"/>
              </a:rPr>
              <a:t/>
            </a:r>
            <a:br>
              <a:rPr lang="en-US" dirty="0" smtClean="0">
                <a:solidFill>
                  <a:schemeClr val="bg1"/>
                </a:solidFill>
                <a:latin typeface="Aharoni" pitchFamily="2" charset="-79"/>
                <a:cs typeface="Aharoni" pitchFamily="2" charset="-79"/>
              </a:rPr>
            </a:b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lstStyle/>
          <a:p>
            <a:endParaRPr lang="en-US" dirty="0"/>
          </a:p>
        </p:txBody>
      </p:sp>
      <p:pic>
        <p:nvPicPr>
          <p:cNvPr id="33794" name="Picture 2" descr="C:\Users\ACP\Desktop\IMG_4392.JPG"/>
          <p:cNvPicPr>
            <a:picLocks noChangeAspect="1" noChangeArrowheads="1"/>
          </p:cNvPicPr>
          <p:nvPr/>
        </p:nvPicPr>
        <p:blipFill>
          <a:blip r:embed="rId2" cstate="print"/>
          <a:srcRect/>
          <a:stretch>
            <a:fillRect/>
          </a:stretch>
        </p:blipFill>
        <p:spPr bwMode="auto">
          <a:xfrm>
            <a:off x="323528" y="332656"/>
            <a:ext cx="8496944" cy="626469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Educational Trip</a:t>
            </a:r>
            <a:endParaRPr lang="en-US" dirty="0"/>
          </a:p>
        </p:txBody>
      </p:sp>
      <p:sp>
        <p:nvSpPr>
          <p:cNvPr id="3" name="Content Placeholder 2"/>
          <p:cNvSpPr>
            <a:spLocks noGrp="1"/>
          </p:cNvSpPr>
          <p:nvPr>
            <p:ph idx="1"/>
          </p:nvPr>
        </p:nvSpPr>
        <p:spPr/>
        <p:txBody>
          <a:bodyPr/>
          <a:lstStyle/>
          <a:p>
            <a:endParaRPr lang="en-US" dirty="0"/>
          </a:p>
        </p:txBody>
      </p:sp>
      <p:pic>
        <p:nvPicPr>
          <p:cNvPr id="34818" name="Picture 2" descr="C:\Users\ACP\Desktop\IMG_2350.JPG"/>
          <p:cNvPicPr>
            <a:picLocks noChangeAspect="1" noChangeArrowheads="1"/>
          </p:cNvPicPr>
          <p:nvPr/>
        </p:nvPicPr>
        <p:blipFill>
          <a:blip r:embed="rId2" cstate="print"/>
          <a:srcRect/>
          <a:stretch>
            <a:fillRect/>
          </a:stretch>
        </p:blipFill>
        <p:spPr bwMode="auto">
          <a:xfrm>
            <a:off x="395536" y="1340768"/>
            <a:ext cx="8424936" cy="49685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C:\Users\ACP\Desktop\IMG_5461.jpg"/>
          <p:cNvPicPr>
            <a:picLocks noChangeAspect="1" noChangeArrowheads="1"/>
          </p:cNvPicPr>
          <p:nvPr/>
        </p:nvPicPr>
        <p:blipFill>
          <a:blip r:embed="rId2" cstate="print"/>
          <a:srcRect/>
          <a:stretch>
            <a:fillRect/>
          </a:stretch>
        </p:blipFill>
        <p:spPr bwMode="auto">
          <a:xfrm>
            <a:off x="251520" y="188640"/>
            <a:ext cx="8712968" cy="640871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descr="C:\Users\ACP\Desktop\IMG-20171216-WA0003.jpg"/>
          <p:cNvPicPr>
            <a:picLocks noGrp="1" noChangeAspect="1" noChangeArrowheads="1"/>
          </p:cNvPicPr>
          <p:nvPr>
            <p:ph idx="1"/>
          </p:nvPr>
        </p:nvPicPr>
        <p:blipFill>
          <a:blip r:embed="rId2" cstate="print"/>
          <a:srcRect/>
          <a:stretch>
            <a:fillRect/>
          </a:stretch>
        </p:blipFill>
        <p:spPr bwMode="auto">
          <a:xfrm>
            <a:off x="251520" y="404664"/>
            <a:ext cx="8496944" cy="597666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C:\Users\ACP\Desktop\IMG_2485.JPG"/>
          <p:cNvPicPr>
            <a:picLocks noChangeAspect="1" noChangeArrowheads="1"/>
          </p:cNvPicPr>
          <p:nvPr/>
        </p:nvPicPr>
        <p:blipFill>
          <a:blip r:embed="rId2" cstate="print"/>
          <a:srcRect/>
          <a:stretch>
            <a:fillRect/>
          </a:stretch>
        </p:blipFill>
        <p:spPr bwMode="auto">
          <a:xfrm>
            <a:off x="381000" y="260648"/>
            <a:ext cx="8367464" cy="626469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descr="F:\website\photos\imegica and matheran trip\New folder (4)\IMG_2358.JPG"/>
          <p:cNvPicPr>
            <a:picLocks noGrp="1" noChangeAspect="1" noChangeArrowheads="1"/>
          </p:cNvPicPr>
          <p:nvPr>
            <p:ph idx="1"/>
          </p:nvPr>
        </p:nvPicPr>
        <p:blipFill>
          <a:blip r:embed="rId2" cstate="print"/>
          <a:srcRect/>
          <a:stretch>
            <a:fillRect/>
          </a:stretch>
        </p:blipFill>
        <p:spPr bwMode="auto">
          <a:xfrm>
            <a:off x="251521" y="188640"/>
            <a:ext cx="8712968" cy="648072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C:\Users\ACP\Desktop\IMG_2382.JPG"/>
          <p:cNvPicPr>
            <a:picLocks noChangeAspect="1" noChangeArrowheads="1"/>
          </p:cNvPicPr>
          <p:nvPr/>
        </p:nvPicPr>
        <p:blipFill>
          <a:blip r:embed="rId2" cstate="print"/>
          <a:srcRect/>
          <a:stretch>
            <a:fillRect/>
          </a:stretch>
        </p:blipFill>
        <p:spPr bwMode="auto">
          <a:xfrm>
            <a:off x="323528" y="260648"/>
            <a:ext cx="8496944" cy="612068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C:\Users\ACP\Desktop\IMG_2263.JPG"/>
          <p:cNvPicPr>
            <a:picLocks noChangeAspect="1" noChangeArrowheads="1"/>
          </p:cNvPicPr>
          <p:nvPr/>
        </p:nvPicPr>
        <p:blipFill>
          <a:blip r:embed="rId2" cstate="print"/>
          <a:srcRect/>
          <a:stretch>
            <a:fillRect/>
          </a:stretch>
        </p:blipFill>
        <p:spPr bwMode="auto">
          <a:xfrm>
            <a:off x="366712" y="188640"/>
            <a:ext cx="8309743" cy="626469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Fun Time</a:t>
            </a:r>
            <a:endParaRPr lang="en-US" dirty="0">
              <a:solidFill>
                <a:schemeClr val="bg1"/>
              </a:solidFill>
              <a:latin typeface="Aharoni" pitchFamily="2" charset="-79"/>
              <a:cs typeface="Aharoni" pitchFamily="2" charset="-79"/>
            </a:endParaRPr>
          </a:p>
        </p:txBody>
      </p:sp>
      <p:pic>
        <p:nvPicPr>
          <p:cNvPr id="38914" name="Picture 2" descr="C:\Users\ACP\Desktop\IMG_20180214_113054.jpg"/>
          <p:cNvPicPr>
            <a:picLocks noChangeAspect="1" noChangeArrowheads="1"/>
          </p:cNvPicPr>
          <p:nvPr/>
        </p:nvPicPr>
        <p:blipFill>
          <a:blip r:embed="rId2" cstate="print"/>
          <a:srcRect/>
          <a:stretch>
            <a:fillRect/>
          </a:stretch>
        </p:blipFill>
        <p:spPr bwMode="auto">
          <a:xfrm>
            <a:off x="251520" y="3683000"/>
            <a:ext cx="8640959" cy="3175000"/>
          </a:xfrm>
          <a:prstGeom prst="rect">
            <a:avLst/>
          </a:prstGeom>
          <a:noFill/>
        </p:spPr>
      </p:pic>
      <p:pic>
        <p:nvPicPr>
          <p:cNvPr id="38916" name="Picture 4" descr="C:\Users\ACP\Desktop\IMG-20170510-WA0004.jpg"/>
          <p:cNvPicPr>
            <a:picLocks noGrp="1" noChangeAspect="1" noChangeArrowheads="1"/>
          </p:cNvPicPr>
          <p:nvPr>
            <p:ph idx="1"/>
          </p:nvPr>
        </p:nvPicPr>
        <p:blipFill>
          <a:blip r:embed="rId3" cstate="print"/>
          <a:srcRect/>
          <a:stretch>
            <a:fillRect/>
          </a:stretch>
        </p:blipFill>
        <p:spPr bwMode="auto">
          <a:xfrm>
            <a:off x="3109383" y="1"/>
            <a:ext cx="5783097" cy="371703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467600" cy="1143000"/>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website\photos\imegica and matheran trip\New folder (4)\IMG_3334.JPG"/>
          <p:cNvPicPr>
            <a:picLocks noChangeAspect="1" noChangeArrowheads="1"/>
          </p:cNvPicPr>
          <p:nvPr/>
        </p:nvPicPr>
        <p:blipFill>
          <a:blip r:embed="rId2" cstate="print"/>
          <a:srcRect/>
          <a:stretch>
            <a:fillRect/>
          </a:stretch>
        </p:blipFill>
        <p:spPr bwMode="auto">
          <a:xfrm>
            <a:off x="251520" y="332656"/>
            <a:ext cx="8604448" cy="619268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ACP\Desktop\IMG_20180106_094809.jpg"/>
          <p:cNvPicPr>
            <a:picLocks noChangeAspect="1" noChangeArrowheads="1"/>
          </p:cNvPicPr>
          <p:nvPr/>
        </p:nvPicPr>
        <p:blipFill>
          <a:blip r:embed="rId2" cstate="print"/>
          <a:srcRect/>
          <a:stretch>
            <a:fillRect/>
          </a:stretch>
        </p:blipFill>
        <p:spPr bwMode="auto">
          <a:xfrm>
            <a:off x="323528" y="260648"/>
            <a:ext cx="8352928" cy="619268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C:\Users\ACP\Desktop\IMG_20171208_131856.jpg"/>
          <p:cNvPicPr>
            <a:picLocks noChangeAspect="1" noChangeArrowheads="1"/>
          </p:cNvPicPr>
          <p:nvPr/>
        </p:nvPicPr>
        <p:blipFill>
          <a:blip r:embed="rId2" cstate="print"/>
          <a:srcRect/>
          <a:stretch>
            <a:fillRect/>
          </a:stretch>
        </p:blipFill>
        <p:spPr bwMode="auto">
          <a:xfrm>
            <a:off x="241300" y="0"/>
            <a:ext cx="4690740" cy="6597352"/>
          </a:xfrm>
          <a:prstGeom prst="rect">
            <a:avLst/>
          </a:prstGeom>
          <a:noFill/>
        </p:spPr>
      </p:pic>
      <p:pic>
        <p:nvPicPr>
          <p:cNvPr id="5" name="Picture 2" descr="C:\Users\ACP\Desktop\IMG_20171223_105110.jpg"/>
          <p:cNvPicPr>
            <a:picLocks noChangeAspect="1" noChangeArrowheads="1"/>
          </p:cNvPicPr>
          <p:nvPr/>
        </p:nvPicPr>
        <p:blipFill>
          <a:blip r:embed="rId3" cstate="print"/>
          <a:srcRect/>
          <a:stretch>
            <a:fillRect/>
          </a:stretch>
        </p:blipFill>
        <p:spPr bwMode="auto">
          <a:xfrm>
            <a:off x="4860032" y="0"/>
            <a:ext cx="4550668" cy="666936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Cultural Program</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p:txBody>
          <a:bodyPr/>
          <a:lstStyle/>
          <a:p>
            <a:endParaRPr lang="en-US"/>
          </a:p>
        </p:txBody>
      </p:sp>
      <p:pic>
        <p:nvPicPr>
          <p:cNvPr id="13314" name="Picture 2" descr="C:\Users\ACP\Desktop\IMG_20171223_105512.jpg"/>
          <p:cNvPicPr>
            <a:picLocks noChangeAspect="1" noChangeArrowheads="1"/>
          </p:cNvPicPr>
          <p:nvPr/>
        </p:nvPicPr>
        <p:blipFill>
          <a:blip r:embed="rId2" cstate="print"/>
          <a:srcRect/>
          <a:stretch>
            <a:fillRect/>
          </a:stretch>
        </p:blipFill>
        <p:spPr bwMode="auto">
          <a:xfrm>
            <a:off x="251520" y="1412776"/>
            <a:ext cx="8568952" cy="52565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C:\Users\ACP\Desktop\IMG_5507.jpg"/>
          <p:cNvPicPr>
            <a:picLocks noChangeAspect="1" noChangeArrowheads="1"/>
          </p:cNvPicPr>
          <p:nvPr/>
        </p:nvPicPr>
        <p:blipFill>
          <a:blip r:embed="rId2" cstate="print"/>
          <a:srcRect/>
          <a:stretch>
            <a:fillRect/>
          </a:stretch>
        </p:blipFill>
        <p:spPr bwMode="auto">
          <a:xfrm>
            <a:off x="179512" y="188640"/>
            <a:ext cx="8640960" cy="640871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descr="C:\Users\ACP\Desktop\IMG_20180106_094658.jpg"/>
          <p:cNvPicPr>
            <a:picLocks noChangeAspect="1" noChangeArrowheads="1"/>
          </p:cNvPicPr>
          <p:nvPr/>
        </p:nvPicPr>
        <p:blipFill>
          <a:blip r:embed="rId2" cstate="print"/>
          <a:srcRect/>
          <a:stretch>
            <a:fillRect/>
          </a:stretch>
        </p:blipFill>
        <p:spPr bwMode="auto">
          <a:xfrm>
            <a:off x="179512" y="260648"/>
            <a:ext cx="4176464" cy="6336704"/>
          </a:xfrm>
          <a:prstGeom prst="rect">
            <a:avLst/>
          </a:prstGeom>
          <a:noFill/>
        </p:spPr>
      </p:pic>
      <p:pic>
        <p:nvPicPr>
          <p:cNvPr id="5" name="Picture 2" descr="C:\Users\ACP\Desktop\IMG_20171223_105926.jpg"/>
          <p:cNvPicPr>
            <a:picLocks noChangeAspect="1" noChangeArrowheads="1"/>
          </p:cNvPicPr>
          <p:nvPr/>
        </p:nvPicPr>
        <p:blipFill>
          <a:blip r:embed="rId3" cstate="print"/>
          <a:srcRect/>
          <a:stretch>
            <a:fillRect/>
          </a:stretch>
        </p:blipFill>
        <p:spPr bwMode="auto">
          <a:xfrm>
            <a:off x="4355976" y="260648"/>
            <a:ext cx="4536504" cy="640871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ACP\Desktop\IMG_20180106_094809.jpg"/>
          <p:cNvPicPr>
            <a:picLocks noChangeAspect="1" noChangeArrowheads="1"/>
          </p:cNvPicPr>
          <p:nvPr/>
        </p:nvPicPr>
        <p:blipFill>
          <a:blip r:embed="rId2" cstate="print"/>
          <a:srcRect/>
          <a:stretch>
            <a:fillRect/>
          </a:stretch>
        </p:blipFill>
        <p:spPr bwMode="auto">
          <a:xfrm>
            <a:off x="251520" y="260648"/>
            <a:ext cx="8568952" cy="619268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ACP\Desktop\IMG_20180214_112921.jpg"/>
          <p:cNvPicPr>
            <a:picLocks noChangeAspect="1" noChangeArrowheads="1"/>
          </p:cNvPicPr>
          <p:nvPr/>
        </p:nvPicPr>
        <p:blipFill>
          <a:blip r:embed="rId2" cstate="print"/>
          <a:srcRect/>
          <a:stretch>
            <a:fillRect/>
          </a:stretch>
        </p:blipFill>
        <p:spPr bwMode="auto">
          <a:xfrm>
            <a:off x="323528" y="260648"/>
            <a:ext cx="8568952" cy="612068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C:\Users\ACP\Desktop\IMG_20180214_113147.jpg"/>
          <p:cNvPicPr>
            <a:picLocks noChangeAspect="1" noChangeArrowheads="1"/>
          </p:cNvPicPr>
          <p:nvPr/>
        </p:nvPicPr>
        <p:blipFill>
          <a:blip r:embed="rId2" cstate="print"/>
          <a:srcRect/>
          <a:stretch>
            <a:fillRect/>
          </a:stretch>
        </p:blipFill>
        <p:spPr bwMode="auto">
          <a:xfrm>
            <a:off x="251520" y="188640"/>
            <a:ext cx="4392488" cy="6350000"/>
          </a:xfrm>
          <a:prstGeom prst="rect">
            <a:avLst/>
          </a:prstGeom>
          <a:noFill/>
        </p:spPr>
      </p:pic>
      <p:pic>
        <p:nvPicPr>
          <p:cNvPr id="5" name="Picture 2" descr="C:\Users\ACP\Desktop\IMG_20180215_110045.jpg"/>
          <p:cNvPicPr>
            <a:picLocks noGrp="1" noChangeAspect="1" noChangeArrowheads="1"/>
          </p:cNvPicPr>
          <p:nvPr>
            <p:ph idx="1"/>
          </p:nvPr>
        </p:nvPicPr>
        <p:blipFill>
          <a:blip r:embed="rId3" cstate="print"/>
          <a:srcRect/>
          <a:stretch>
            <a:fillRect/>
          </a:stretch>
        </p:blipFill>
        <p:spPr bwMode="auto">
          <a:xfrm>
            <a:off x="4644008" y="188640"/>
            <a:ext cx="4279206" cy="639817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C:\Users\ACP\Desktop\IMG_20180215_093850.jpg"/>
          <p:cNvPicPr>
            <a:picLocks noChangeAspect="1" noChangeArrowheads="1"/>
          </p:cNvPicPr>
          <p:nvPr/>
        </p:nvPicPr>
        <p:blipFill>
          <a:blip r:embed="rId2" cstate="print"/>
          <a:srcRect/>
          <a:stretch>
            <a:fillRect/>
          </a:stretch>
        </p:blipFill>
        <p:spPr bwMode="auto">
          <a:xfrm>
            <a:off x="467544" y="260648"/>
            <a:ext cx="8352928" cy="612068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C:\Users\ACP\Desktop\IMG_20180215_093948.jpg"/>
          <p:cNvPicPr>
            <a:picLocks noChangeAspect="1" noChangeArrowheads="1"/>
          </p:cNvPicPr>
          <p:nvPr/>
        </p:nvPicPr>
        <p:blipFill>
          <a:blip r:embed="rId2" cstate="print"/>
          <a:srcRect/>
          <a:stretch>
            <a:fillRect/>
          </a:stretch>
        </p:blipFill>
        <p:spPr bwMode="auto">
          <a:xfrm>
            <a:off x="395536" y="260648"/>
            <a:ext cx="8208912" cy="597666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C:\Users\ACP\Desktop\IMG_20180216_134028.jpg"/>
          <p:cNvPicPr>
            <a:picLocks noChangeAspect="1" noChangeArrowheads="1"/>
          </p:cNvPicPr>
          <p:nvPr/>
        </p:nvPicPr>
        <p:blipFill>
          <a:blip r:embed="rId2" cstate="print"/>
          <a:srcRect/>
          <a:stretch>
            <a:fillRect/>
          </a:stretch>
        </p:blipFill>
        <p:spPr bwMode="auto">
          <a:xfrm>
            <a:off x="323528" y="332656"/>
            <a:ext cx="8568952" cy="590465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C:\Users\ACP\Desktop\IMG_20180216_133936.jpg"/>
          <p:cNvPicPr>
            <a:picLocks noChangeAspect="1" noChangeArrowheads="1"/>
          </p:cNvPicPr>
          <p:nvPr/>
        </p:nvPicPr>
        <p:blipFill>
          <a:blip r:embed="rId2" cstate="print"/>
          <a:srcRect/>
          <a:stretch>
            <a:fillRect/>
          </a:stretch>
        </p:blipFill>
        <p:spPr bwMode="auto">
          <a:xfrm>
            <a:off x="539552" y="260648"/>
            <a:ext cx="8280920" cy="3175000"/>
          </a:xfrm>
          <a:prstGeom prst="rect">
            <a:avLst/>
          </a:prstGeom>
          <a:noFill/>
        </p:spPr>
      </p:pic>
      <p:pic>
        <p:nvPicPr>
          <p:cNvPr id="5" name="Picture 2" descr="C:\Users\ACP\Desktop\IMG_20180216_134039.jpg"/>
          <p:cNvPicPr>
            <a:picLocks noGrp="1" noChangeAspect="1" noChangeArrowheads="1"/>
          </p:cNvPicPr>
          <p:nvPr>
            <p:ph idx="1"/>
          </p:nvPr>
        </p:nvPicPr>
        <p:blipFill>
          <a:blip r:embed="rId3" cstate="print"/>
          <a:srcRect/>
          <a:stretch>
            <a:fillRect/>
          </a:stretch>
        </p:blipFill>
        <p:spPr bwMode="auto">
          <a:xfrm>
            <a:off x="539552" y="3429000"/>
            <a:ext cx="8280920" cy="3175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283968" y="5301208"/>
            <a:ext cx="4860032" cy="1296144"/>
          </a:xfrm>
        </p:spPr>
        <p:txBody>
          <a:bodyPr>
            <a:normAutofit fontScale="40000" lnSpcReduction="20000"/>
          </a:bodyPr>
          <a:lstStyle/>
          <a:p>
            <a:pPr>
              <a:buNone/>
            </a:pPr>
            <a:r>
              <a:rPr lang="en-US" dirty="0" smtClean="0"/>
              <a:t>                 </a:t>
            </a:r>
          </a:p>
          <a:p>
            <a:pPr>
              <a:buNone/>
            </a:pPr>
            <a:r>
              <a:rPr lang="en-US" sz="4000" dirty="0" smtClean="0"/>
              <a:t>           </a:t>
            </a:r>
          </a:p>
          <a:p>
            <a:pPr>
              <a:buNone/>
            </a:pPr>
            <a:r>
              <a:rPr lang="en-US" sz="11100" dirty="0" smtClean="0">
                <a:latin typeface="Broadway" pitchFamily="82" charset="0"/>
              </a:rPr>
              <a:t>   </a:t>
            </a:r>
            <a:r>
              <a:rPr lang="en-US" sz="11100" dirty="0" smtClean="0">
                <a:solidFill>
                  <a:srgbClr val="00B0F0"/>
                </a:solidFill>
                <a:latin typeface="Broadway" pitchFamily="82" charset="0"/>
                <a:cs typeface="Aharoni" pitchFamily="2" charset="-79"/>
              </a:rPr>
              <a:t>THANK  YOU</a:t>
            </a:r>
            <a:endParaRPr lang="en-US" sz="11100" dirty="0">
              <a:solidFill>
                <a:srgbClr val="00B0F0"/>
              </a:solidFill>
              <a:latin typeface="Broadway" pitchFamily="82" charset="0"/>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2055" name="Picture 7" descr="C:\Users\ACP\Desktop\IMG_5484.jpg"/>
          <p:cNvPicPr>
            <a:picLocks noChangeAspect="1" noChangeArrowheads="1"/>
          </p:cNvPicPr>
          <p:nvPr/>
        </p:nvPicPr>
        <p:blipFill>
          <a:blip r:embed="rId2" cstate="print"/>
          <a:srcRect/>
          <a:stretch>
            <a:fillRect/>
          </a:stretch>
        </p:blipFill>
        <p:spPr bwMode="auto">
          <a:xfrm>
            <a:off x="251520" y="260648"/>
            <a:ext cx="8712968" cy="6336704"/>
          </a:xfrm>
          <a:prstGeom prst="rect">
            <a:avLst/>
          </a:prstGeom>
          <a:noFill/>
        </p:spPr>
      </p:pic>
      <p:sp>
        <p:nvSpPr>
          <p:cNvPr id="16" name="Content Placeholder 1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solidFill>
                  <a:schemeClr val="bg1"/>
                </a:solidFill>
                <a:latin typeface="Bernard MT Condensed" pitchFamily="18" charset="0"/>
              </a:rPr>
              <a:t>Courses Offered</a:t>
            </a:r>
            <a:r>
              <a:rPr lang="en-US" dirty="0" smtClean="0">
                <a:solidFill>
                  <a:schemeClr val="bg1"/>
                </a:solidFill>
                <a:latin typeface="Bernard MT Condensed" pitchFamily="18" charset="0"/>
              </a:rPr>
              <a:t/>
            </a:r>
            <a:br>
              <a:rPr lang="en-US" dirty="0" smtClean="0">
                <a:solidFill>
                  <a:schemeClr val="bg1"/>
                </a:solidFill>
                <a:latin typeface="Bernard MT Condensed" pitchFamily="18" charset="0"/>
              </a:rPr>
            </a:br>
            <a:endParaRPr lang="en-IN" dirty="0">
              <a:solidFill>
                <a:schemeClr val="bg1"/>
              </a:solidFill>
              <a:latin typeface="Bernard MT Condensed" pitchFamily="18" charset="0"/>
            </a:endParaRPr>
          </a:p>
        </p:txBody>
      </p:sp>
      <p:sp>
        <p:nvSpPr>
          <p:cNvPr id="3" name="Content Placeholder 2"/>
          <p:cNvSpPr>
            <a:spLocks noGrp="1"/>
          </p:cNvSpPr>
          <p:nvPr>
            <p:ph idx="1"/>
          </p:nvPr>
        </p:nvSpPr>
        <p:spPr/>
        <p:txBody>
          <a:bodyPr/>
          <a:lstStyle/>
          <a:p>
            <a:endParaRPr lang="en-IN" dirty="0" smtClean="0"/>
          </a:p>
          <a:p>
            <a:pPr lvl="0"/>
            <a:r>
              <a:rPr lang="en-IN" b="1" dirty="0" smtClean="0">
                <a:solidFill>
                  <a:schemeClr val="bg1"/>
                </a:solidFill>
                <a:hlinkClick r:id="rId3"/>
              </a:rPr>
              <a:t>B.P.T (Bachelor of Physiotherapy Course)</a:t>
            </a:r>
            <a:endParaRPr lang="en-US" dirty="0" smtClean="0">
              <a:solidFill>
                <a:schemeClr val="bg1"/>
              </a:solidFill>
            </a:endParaRPr>
          </a:p>
          <a:p>
            <a:endParaRPr lang="en-IN"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solidFill>
                  <a:schemeClr val="bg1"/>
                </a:solidFill>
                <a:latin typeface="Aharoni" pitchFamily="2" charset="-79"/>
                <a:cs typeface="Aharoni" pitchFamily="2" charset="-79"/>
              </a:rPr>
              <a:t>Admission in Bachelor of Physiotherapy  (BPT)</a:t>
            </a:r>
            <a:r>
              <a:rPr lang="en-US" b="1" dirty="0" smtClean="0">
                <a:solidFill>
                  <a:schemeClr val="bg1"/>
                </a:solidFill>
                <a:latin typeface="Aharoni" pitchFamily="2" charset="-79"/>
                <a:cs typeface="Aharoni" pitchFamily="2" charset="-79"/>
              </a:rPr>
              <a:t/>
            </a:r>
            <a:br>
              <a:rPr lang="en-US" b="1" dirty="0" smtClean="0">
                <a:solidFill>
                  <a:schemeClr val="bg1"/>
                </a:solidFill>
                <a:latin typeface="Aharoni" pitchFamily="2" charset="-79"/>
                <a:cs typeface="Aharoni" pitchFamily="2" charset="-79"/>
              </a:rPr>
            </a:br>
            <a:endParaRPr lang="en-IN"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395536" y="2060848"/>
            <a:ext cx="7467600" cy="4525963"/>
          </a:xfrm>
        </p:spPr>
        <p:txBody>
          <a:bodyPr/>
          <a:lstStyle/>
          <a:p>
            <a:r>
              <a:rPr lang="en-IN" dirty="0" smtClean="0">
                <a:solidFill>
                  <a:schemeClr val="accent1">
                    <a:lumMod val="75000"/>
                  </a:schemeClr>
                </a:solidFill>
                <a:latin typeface="Aharoni" pitchFamily="2" charset="-79"/>
                <a:cs typeface="Aharoni" pitchFamily="2" charset="-79"/>
              </a:rPr>
              <a:t>Admission through Admission Committee for Professional Medical Educational Courses of Government of Gujarat on the Basis of Merit at B. J. Medical College, Asarwa, Ahmadabad. The details can be obtained on following web address </a:t>
            </a:r>
            <a:r>
              <a:rPr lang="en-IN" u="sng" dirty="0" smtClean="0">
                <a:solidFill>
                  <a:schemeClr val="accent1">
                    <a:lumMod val="75000"/>
                  </a:schemeClr>
                </a:solidFill>
                <a:latin typeface="Aharoni" pitchFamily="2" charset="-79"/>
                <a:cs typeface="Aharoni" pitchFamily="2" charset="-79"/>
                <a:hlinkClick r:id="rId2"/>
              </a:rPr>
              <a:t>http://www.medadmbjmc.in</a:t>
            </a:r>
            <a:endParaRPr lang="en-US" dirty="0" smtClean="0">
              <a:solidFill>
                <a:schemeClr val="accent1">
                  <a:lumMod val="75000"/>
                </a:schemeClr>
              </a:solidFill>
              <a:latin typeface="Aharoni" pitchFamily="2" charset="-79"/>
              <a:cs typeface="Aharoni" pitchFamily="2" charset="-79"/>
            </a:endParaRPr>
          </a:p>
          <a:p>
            <a:endParaRPr lang="en-IN"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342</TotalTime>
  <Words>483</Words>
  <Application>Microsoft Office PowerPoint</Application>
  <PresentationFormat>On-screen Show (4:3)</PresentationFormat>
  <Paragraphs>84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Technic</vt:lpstr>
      <vt:lpstr>ANANYA COLLEGE OF   PHYSIOTHERAPY</vt:lpstr>
      <vt:lpstr>Slide 2</vt:lpstr>
      <vt:lpstr> </vt:lpstr>
      <vt:lpstr>Slide 4</vt:lpstr>
      <vt:lpstr>Slide 5</vt:lpstr>
      <vt:lpstr>Slide 6</vt:lpstr>
      <vt:lpstr> </vt:lpstr>
      <vt:lpstr> Courses Offered </vt:lpstr>
      <vt:lpstr> Admission in Bachelor of Physiotherapy  (BPT) </vt:lpstr>
      <vt:lpstr> ELIGIBILITY CRITERIA </vt:lpstr>
      <vt:lpstr> Facilities </vt:lpstr>
      <vt:lpstr> Class rooms </vt:lpstr>
      <vt:lpstr> </vt:lpstr>
      <vt:lpstr> </vt:lpstr>
      <vt:lpstr> Library </vt:lpstr>
      <vt:lpstr> </vt:lpstr>
      <vt:lpstr> </vt:lpstr>
      <vt:lpstr> Auditorium </vt:lpstr>
      <vt:lpstr> </vt:lpstr>
      <vt:lpstr> </vt:lpstr>
      <vt:lpstr>Slide 21</vt:lpstr>
      <vt:lpstr> Laboratories </vt:lpstr>
      <vt:lpstr> </vt:lpstr>
      <vt:lpstr>Slide 24</vt:lpstr>
      <vt:lpstr>Slide 25</vt:lpstr>
      <vt:lpstr>Slide 26</vt:lpstr>
      <vt:lpstr>Slide 27</vt:lpstr>
      <vt:lpstr>Slide 28</vt:lpstr>
      <vt:lpstr> Playground </vt:lpstr>
      <vt:lpstr> </vt:lpstr>
      <vt:lpstr> </vt:lpstr>
      <vt:lpstr> </vt:lpstr>
      <vt:lpstr>  Physiotherapy Clinic </vt:lpstr>
      <vt:lpstr> </vt:lpstr>
      <vt:lpstr> </vt:lpstr>
      <vt:lpstr>Slide 36</vt:lpstr>
      <vt:lpstr>Slide 37</vt:lpstr>
      <vt:lpstr>Clinical Camp</vt:lpstr>
      <vt:lpstr>Slide 39</vt:lpstr>
      <vt:lpstr>OUR PARENT HOSPITAL </vt:lpstr>
      <vt:lpstr> </vt:lpstr>
      <vt:lpstr> </vt:lpstr>
      <vt:lpstr>Slide 43</vt:lpstr>
      <vt:lpstr>  </vt:lpstr>
      <vt:lpstr>Educational Workshop</vt:lpstr>
      <vt:lpstr>Slide 46</vt:lpstr>
      <vt:lpstr>Slide 47</vt:lpstr>
      <vt:lpstr> </vt:lpstr>
      <vt:lpstr>Educational Trip</vt:lpstr>
      <vt:lpstr>Slide 50</vt:lpstr>
      <vt:lpstr>Slide 51</vt:lpstr>
      <vt:lpstr>Slide 52</vt:lpstr>
      <vt:lpstr>Slide 53</vt:lpstr>
      <vt:lpstr>Slide 54</vt:lpstr>
      <vt:lpstr>Fun Time</vt:lpstr>
      <vt:lpstr>Slide 56</vt:lpstr>
      <vt:lpstr>Slide 57</vt:lpstr>
      <vt:lpstr>Slide 58</vt:lpstr>
      <vt:lpstr>Cultural Program</vt:lpstr>
      <vt:lpstr>Slide 60</vt:lpstr>
      <vt:lpstr>Slide 61</vt:lpstr>
      <vt:lpstr>Slide 62</vt:lpstr>
      <vt:lpstr>Slide 63</vt:lpstr>
      <vt:lpstr>Slide 64</vt:lpstr>
      <vt:lpstr>Slide 65</vt:lpstr>
      <vt:lpstr>Slide 66</vt:lpstr>
      <vt:lpstr>Slide 67</vt:lpstr>
      <vt:lpstr>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ANANAYA COLLEGE OF       PHYSIOTHEREAPY</dc:title>
  <dc:creator>kirc</dc:creator>
  <cp:lastModifiedBy>ACP</cp:lastModifiedBy>
  <cp:revision>51</cp:revision>
  <dcterms:created xsi:type="dcterms:W3CDTF">2018-02-10T04:47:24Z</dcterms:created>
  <dcterms:modified xsi:type="dcterms:W3CDTF">2018-03-23T09:58:46Z</dcterms:modified>
</cp:coreProperties>
</file>